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316" r:id="rId3"/>
    <p:sldId id="314" r:id="rId4"/>
    <p:sldId id="258" r:id="rId5"/>
    <p:sldId id="259" r:id="rId6"/>
    <p:sldId id="260" r:id="rId7"/>
    <p:sldId id="261" r:id="rId8"/>
    <p:sldId id="277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278" r:id="rId17"/>
    <p:sldId id="279" r:id="rId18"/>
    <p:sldId id="281" r:id="rId19"/>
    <p:sldId id="282" r:id="rId20"/>
    <p:sldId id="284" r:id="rId21"/>
    <p:sldId id="285" r:id="rId22"/>
    <p:sldId id="286" r:id="rId23"/>
    <p:sldId id="287" r:id="rId24"/>
    <p:sldId id="322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6" r:id="rId33"/>
    <p:sldId id="297" r:id="rId34"/>
    <p:sldId id="298" r:id="rId35"/>
    <p:sldId id="319" r:id="rId36"/>
    <p:sldId id="307" r:id="rId37"/>
    <p:sldId id="299" r:id="rId38"/>
    <p:sldId id="300" r:id="rId39"/>
    <p:sldId id="318" r:id="rId40"/>
    <p:sldId id="320" r:id="rId41"/>
    <p:sldId id="303" r:id="rId42"/>
    <p:sldId id="304" r:id="rId43"/>
    <p:sldId id="321" r:id="rId44"/>
    <p:sldId id="331" r:id="rId45"/>
    <p:sldId id="305" r:id="rId46"/>
    <p:sldId id="323" r:id="rId47"/>
    <p:sldId id="31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679FC-52D6-4242-B6AB-A76AFE529F6D}" type="datetimeFigureOut">
              <a:rPr lang="en-IN" smtClean="0"/>
              <a:t>07-12-2017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65CB0-A64E-489F-B7AF-752238BAAD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45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196806-87CB-47D9-AFCC-79AFDE32FCA5}" type="slidenum">
              <a:rPr lang="en-GB"/>
              <a:pPr/>
              <a:t>8</a:t>
            </a:fld>
            <a:endParaRPr lang="en-GB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45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0DE5B-ADCE-4CE0-B5A1-A6167989EF58}" type="slidenum">
              <a:rPr lang="en-GB"/>
              <a:pPr/>
              <a:t>25</a:t>
            </a:fld>
            <a:endParaRPr lang="en-GB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92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C5B4A-9729-4A0C-843C-1F2E2AE8E054}" type="slidenum">
              <a:rPr lang="en-GB"/>
              <a:pPr/>
              <a:t>26</a:t>
            </a:fld>
            <a:endParaRPr lang="en-GB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47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34B90-957C-4686-903D-0B5DE1E794AD}" type="slidenum">
              <a:rPr lang="en-GB"/>
              <a:pPr/>
              <a:t>27</a:t>
            </a:fld>
            <a:endParaRPr lang="en-GB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2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70A09-0C18-40E6-8989-8CA7802EBB6C}" type="slidenum">
              <a:rPr lang="en-GB"/>
              <a:pPr/>
              <a:t>28</a:t>
            </a:fld>
            <a:endParaRPr lang="en-GB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87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60B239-40B9-43FE-9E20-2C99D292473C}" type="slidenum">
              <a:rPr lang="en-GB"/>
              <a:pPr/>
              <a:t>29</a:t>
            </a:fld>
            <a:endParaRPr lang="en-GB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34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F310FF-009C-4CE5-869C-50460CFF1195}" type="slidenum">
              <a:rPr lang="en-GB"/>
              <a:pPr/>
              <a:t>30</a:t>
            </a:fld>
            <a:endParaRPr lang="en-GB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31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C3745-3C0F-4F23-8254-AD7959B5E9A5}" type="slidenum">
              <a:rPr lang="en-GB"/>
              <a:pPr/>
              <a:t>31</a:t>
            </a:fld>
            <a:endParaRPr lang="en-GB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0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B53AF-37DC-4525-AF06-79F7B14466C1}" type="slidenum">
              <a:rPr lang="en-GB"/>
              <a:pPr/>
              <a:t>16</a:t>
            </a:fld>
            <a:endParaRPr lang="en-GB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80BB7-A899-4C43-B668-F203F5C6C797}" type="slidenum">
              <a:rPr lang="en-GB"/>
              <a:pPr/>
              <a:t>17</a:t>
            </a:fld>
            <a:endParaRPr lang="en-GB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67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3B007-D7D5-43BB-8B14-3FE4400E94C9}" type="slidenum">
              <a:rPr lang="en-GB"/>
              <a:pPr/>
              <a:t>18</a:t>
            </a:fld>
            <a:endParaRPr lang="en-GB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56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511FB-010A-4C64-85AC-99C7D3A7F224}" type="slidenum">
              <a:rPr lang="en-GB"/>
              <a:pPr/>
              <a:t>19</a:t>
            </a:fld>
            <a:endParaRPr lang="en-GB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2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BAD5ED-F3CF-43AE-9DC6-CE51EE70A6C7}" type="slidenum">
              <a:rPr lang="en-GB"/>
              <a:pPr/>
              <a:t>20</a:t>
            </a:fld>
            <a:endParaRPr lang="en-GB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1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2A076-E827-434A-B477-3466C26A7EF4}" type="slidenum">
              <a:rPr lang="en-GB"/>
              <a:pPr/>
              <a:t>21</a:t>
            </a:fld>
            <a:endParaRPr lang="en-GB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70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CD973D-0ABE-4297-B8A2-5742D0278211}" type="slidenum">
              <a:rPr lang="en-GB"/>
              <a:pPr/>
              <a:t>22</a:t>
            </a:fld>
            <a:endParaRPr lang="en-GB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1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C49971-5ABC-44A2-85EC-2B247E2FF6AC}" type="slidenum">
              <a:rPr lang="en-GB"/>
              <a:pPr/>
              <a:t>23</a:t>
            </a:fld>
            <a:endParaRPr lang="en-GB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1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A654-C308-411B-BAA0-8496D27EA307}" type="datetimeFigureOut">
              <a:rPr lang="en-IN" smtClean="0"/>
              <a:t>07-12-2017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BB4-7A45-46AE-9FD1-26470F129D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409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A654-C308-411B-BAA0-8496D27EA307}" type="datetimeFigureOut">
              <a:rPr lang="en-IN" smtClean="0"/>
              <a:t>07-12-2017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BB4-7A45-46AE-9FD1-26470F129D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975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A654-C308-411B-BAA0-8496D27EA307}" type="datetimeFigureOut">
              <a:rPr lang="en-IN" smtClean="0"/>
              <a:t>07-12-2017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BB4-7A45-46AE-9FD1-26470F129D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2604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351" y="304800"/>
            <a:ext cx="100859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72733" y="1981200"/>
            <a:ext cx="10168467" cy="411480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74851" y="6248400"/>
            <a:ext cx="2377016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63067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35067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CF90740-B41E-4F88-8999-D4A3A747CB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A654-C308-411B-BAA0-8496D27EA307}" type="datetimeFigureOut">
              <a:rPr lang="en-IN" smtClean="0"/>
              <a:t>07-12-2017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BB4-7A45-46AE-9FD1-26470F129D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370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A654-C308-411B-BAA0-8496D27EA307}" type="datetimeFigureOut">
              <a:rPr lang="en-IN" smtClean="0"/>
              <a:t>07-12-2017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BB4-7A45-46AE-9FD1-26470F129D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514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A654-C308-411B-BAA0-8496D27EA307}" type="datetimeFigureOut">
              <a:rPr lang="en-IN" smtClean="0"/>
              <a:t>07-12-2017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BB4-7A45-46AE-9FD1-26470F129D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004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A654-C308-411B-BAA0-8496D27EA307}" type="datetimeFigureOut">
              <a:rPr lang="en-IN" smtClean="0"/>
              <a:t>07-12-2017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BB4-7A45-46AE-9FD1-26470F129D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087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A654-C308-411B-BAA0-8496D27EA307}" type="datetimeFigureOut">
              <a:rPr lang="en-IN" smtClean="0"/>
              <a:t>07-12-2017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BB4-7A45-46AE-9FD1-26470F129D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143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A654-C308-411B-BAA0-8496D27EA307}" type="datetimeFigureOut">
              <a:rPr lang="en-IN" smtClean="0"/>
              <a:t>07-12-2017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BB4-7A45-46AE-9FD1-26470F129D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452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A654-C308-411B-BAA0-8496D27EA307}" type="datetimeFigureOut">
              <a:rPr lang="en-IN" smtClean="0"/>
              <a:t>07-12-2017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BB4-7A45-46AE-9FD1-26470F129D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459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A654-C308-411B-BAA0-8496D27EA307}" type="datetimeFigureOut">
              <a:rPr lang="en-IN" smtClean="0"/>
              <a:t>07-12-2017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BB4-7A45-46AE-9FD1-26470F129D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864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A654-C308-411B-BAA0-8496D27EA307}" type="datetimeFigureOut">
              <a:rPr lang="en-IN" smtClean="0"/>
              <a:t>07-12-2017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27BB4-7A45-46AE-9FD1-26470F129D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944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nterview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451" y="-1"/>
            <a:ext cx="13906501" cy="746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2551" y="586898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AB_Reginet" panose="00000400000000000000" pitchFamily="2" charset="0"/>
              </a:rPr>
              <a:t>Dr.R.Ganesasubramanian</a:t>
            </a:r>
            <a:endParaRPr lang="en-US" sz="2800" b="1" dirty="0" smtClean="0">
              <a:solidFill>
                <a:srgbClr val="FF0000"/>
              </a:solidFill>
              <a:latin typeface="TAB_Reginet" panose="00000400000000000000" pitchFamily="2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AB_Reginet" panose="00000400000000000000" pitchFamily="2" charset="0"/>
              </a:rPr>
              <a:t>Assistant Professor  </a:t>
            </a:r>
            <a:endParaRPr lang="en-US" sz="2800" b="1" dirty="0">
              <a:solidFill>
                <a:srgbClr val="FF0000"/>
              </a:solidFill>
              <a:latin typeface="TAB_Reginet" panose="00000400000000000000" pitchFamily="2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00819"/>
            <a:ext cx="12191999" cy="1470025"/>
          </a:xfrm>
        </p:spPr>
        <p:txBody>
          <a:bodyPr/>
          <a:lstStyle/>
          <a:p>
            <a:pPr algn="ctr"/>
            <a:r>
              <a:rPr lang="en-US" sz="4400" b="1" dirty="0" smtClean="0">
                <a:latin typeface="TAB_Reginet" panose="00000400000000000000" pitchFamily="2" charset="0"/>
              </a:rPr>
              <a:t>Skills and </a:t>
            </a:r>
            <a:r>
              <a:rPr lang="en-US" sz="4400" b="1" dirty="0">
                <a:latin typeface="TAB_Reginet" panose="00000400000000000000" pitchFamily="2" charset="0"/>
              </a:rPr>
              <a:t>Techniques</a:t>
            </a:r>
          </a:p>
        </p:txBody>
      </p:sp>
    </p:spTree>
    <p:extLst>
      <p:ext uri="{BB962C8B-B14F-4D97-AF65-F5344CB8AC3E}">
        <p14:creationId xmlns:p14="http://schemas.microsoft.com/office/powerpoint/2010/main" val="32631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b="1" dirty="0">
                <a:latin typeface="Arial Rounded MT Bold" panose="020F0704030504030204" pitchFamily="34" charset="0"/>
              </a:rPr>
              <a:t>5 Stages</a:t>
            </a:r>
            <a:br>
              <a:rPr lang="en-US" sz="3800" b="1" dirty="0">
                <a:latin typeface="Arial Rounded MT Bold" panose="020F0704030504030204" pitchFamily="34" charset="0"/>
              </a:rPr>
            </a:br>
            <a:r>
              <a:rPr lang="en-US" sz="3800" b="1" dirty="0">
                <a:latin typeface="Arial Rounded MT Bold" panose="020F0704030504030204" pitchFamily="34" charset="0"/>
              </a:rPr>
              <a:t>Interview Process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dirty="0">
                <a:latin typeface="Arial Rounded MT Bold" panose="020F0704030504030204" pitchFamily="34" charset="0"/>
              </a:rPr>
              <a:t>Icebreaker</a:t>
            </a:r>
          </a:p>
          <a:p>
            <a:pPr marL="952500" lvl="1" indent="-495300"/>
            <a:r>
              <a:rPr lang="en-US" dirty="0">
                <a:latin typeface="Arial Rounded MT Bold" panose="020F0704030504030204" pitchFamily="34" charset="0"/>
              </a:rPr>
              <a:t>Greetings</a:t>
            </a:r>
          </a:p>
          <a:p>
            <a:pPr marL="952500" lvl="1" indent="-495300"/>
            <a:r>
              <a:rPr lang="en-US" dirty="0">
                <a:latin typeface="Arial Rounded MT Bold" panose="020F0704030504030204" pitchFamily="34" charset="0"/>
              </a:rPr>
              <a:t>First Impressions</a:t>
            </a:r>
          </a:p>
          <a:p>
            <a:pPr marL="952500" lvl="1" indent="-495300"/>
            <a:r>
              <a:rPr lang="en-US" dirty="0">
                <a:latin typeface="Arial Rounded MT Bold" panose="020F0704030504030204" pitchFamily="34" charset="0"/>
              </a:rPr>
              <a:t>Small talk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dirty="0">
                <a:latin typeface="Arial Rounded MT Bold" panose="020F0704030504030204" pitchFamily="34" charset="0"/>
              </a:rPr>
              <a:t>Personal Qualifications and Interest in Position</a:t>
            </a:r>
          </a:p>
          <a:p>
            <a:pPr marL="952500" lvl="1" indent="-495300"/>
            <a:r>
              <a:rPr lang="en-US" dirty="0">
                <a:latin typeface="Arial Rounded MT Bold" panose="020F0704030504030204" pitchFamily="34" charset="0"/>
              </a:rPr>
              <a:t>Abilities, Skills, and Work Experience</a:t>
            </a:r>
          </a:p>
          <a:p>
            <a:pPr marL="952500" lvl="1" indent="-495300"/>
            <a:r>
              <a:rPr lang="en-US" dirty="0">
                <a:latin typeface="Arial Rounded MT Bold" panose="020F0704030504030204" pitchFamily="34" charset="0"/>
              </a:rPr>
              <a:t>Accomplishments and Activities</a:t>
            </a:r>
          </a:p>
          <a:p>
            <a:pPr marL="952500" lvl="1" indent="-495300"/>
            <a:r>
              <a:rPr lang="en-US" dirty="0">
                <a:latin typeface="Arial Rounded MT Bold" panose="020F0704030504030204" pitchFamily="34" charset="0"/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19592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Interview Process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dirty="0">
                <a:latin typeface="Arial Rounded MT Bold" panose="020F0704030504030204" pitchFamily="34" charset="0"/>
              </a:rPr>
              <a:t>3. Organization and Position</a:t>
            </a:r>
          </a:p>
          <a:p>
            <a:pPr lvl="1">
              <a:buFontTx/>
              <a:buChar char="-"/>
            </a:pPr>
            <a:r>
              <a:rPr lang="en-US" dirty="0">
                <a:latin typeface="Arial Rounded MT Bold" panose="020F0704030504030204" pitchFamily="34" charset="0"/>
              </a:rPr>
              <a:t>Employer may test your knowledge of the company. 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i="1" dirty="0">
                <a:latin typeface="Arial Rounded MT Bold" panose="020F0704030504030204" pitchFamily="34" charset="0"/>
              </a:rPr>
              <a:t>		“Why do you want to work for this company?”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i="1" dirty="0">
                <a:latin typeface="Arial Rounded MT Bold" panose="020F0704030504030204" pitchFamily="34" charset="0"/>
              </a:rPr>
              <a:t>		“What do you know about this department?”</a:t>
            </a:r>
          </a:p>
          <a:p>
            <a:pPr lvl="2">
              <a:buFont typeface="Wingdings" panose="05000000000000000000" pitchFamily="2" charset="2"/>
              <a:buNone/>
            </a:pPr>
            <a:endParaRPr lang="en-US" i="1" dirty="0">
              <a:latin typeface="Arial Rounded MT Bold" panose="020F0704030504030204" pitchFamily="34" charset="0"/>
            </a:endParaRPr>
          </a:p>
          <a:p>
            <a:pPr lvl="1">
              <a:buFontTx/>
              <a:buChar char="-"/>
            </a:pPr>
            <a:r>
              <a:rPr lang="en-US" dirty="0">
                <a:latin typeface="Arial Rounded MT Bold" panose="020F0704030504030204" pitchFamily="34" charset="0"/>
              </a:rPr>
              <a:t>Other general questions regarding the company or the job.</a:t>
            </a:r>
          </a:p>
          <a:p>
            <a:pPr lvl="1">
              <a:buFontTx/>
              <a:buNone/>
            </a:pPr>
            <a:r>
              <a:rPr lang="en-US" sz="2000" i="1" dirty="0">
                <a:latin typeface="Arial Rounded MT Bold" panose="020F0704030504030204" pitchFamily="34" charset="0"/>
              </a:rPr>
              <a:t>			“What is your geographic preference?”</a:t>
            </a:r>
          </a:p>
          <a:p>
            <a:pPr lvl="1">
              <a:buFontTx/>
              <a:buNone/>
            </a:pPr>
            <a:r>
              <a:rPr lang="en-US" sz="2000" i="1" dirty="0">
                <a:latin typeface="Arial Rounded MT Bold" panose="020F0704030504030204" pitchFamily="34" charset="0"/>
              </a:rPr>
              <a:t>			“Are you willing to relocate?”</a:t>
            </a:r>
          </a:p>
          <a:p>
            <a:pPr lvl="1">
              <a:buFontTx/>
              <a:buNone/>
            </a:pPr>
            <a:endParaRPr lang="en-US" sz="2000" i="1" dirty="0">
              <a:latin typeface="Arial Rounded MT Bold" panose="020F0704030504030204" pitchFamily="34" charset="0"/>
            </a:endParaRPr>
          </a:p>
          <a:p>
            <a:pPr lvl="2"/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Interview Process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anose="05000000000000000000" pitchFamily="2" charset="2"/>
              <a:buAutoNum type="arabicPeriod" startAt="4"/>
            </a:pPr>
            <a:r>
              <a:rPr lang="en-US" dirty="0">
                <a:latin typeface="Arial Rounded MT Bold" panose="020F0704030504030204" pitchFamily="34" charset="0"/>
              </a:rPr>
              <a:t>Candidate Questions</a:t>
            </a:r>
          </a:p>
          <a:p>
            <a:pPr marL="952500" lvl="1" indent="-495300"/>
            <a:r>
              <a:rPr lang="en-US" dirty="0">
                <a:latin typeface="Arial Rounded MT Bold" panose="020F0704030504030204" pitchFamily="34" charset="0"/>
              </a:rPr>
              <a:t>Your chance to ask questions about job</a:t>
            </a:r>
          </a:p>
          <a:p>
            <a:pPr marL="952500" lvl="1" indent="-495300">
              <a:buNone/>
            </a:pPr>
            <a:r>
              <a:rPr lang="en-US" dirty="0">
                <a:latin typeface="Arial Rounded MT Bold" panose="020F0704030504030204" pitchFamily="34" charset="0"/>
              </a:rPr>
              <a:t>		</a:t>
            </a:r>
            <a:r>
              <a:rPr lang="en-US" sz="2000" i="1" dirty="0">
                <a:latin typeface="Arial Rounded MT Bold" panose="020F0704030504030204" pitchFamily="34" charset="0"/>
              </a:rPr>
              <a:t>“What type of on the job training do you provide?”</a:t>
            </a:r>
          </a:p>
          <a:p>
            <a:pPr marL="952500" lvl="1" indent="-495300">
              <a:buNone/>
            </a:pPr>
            <a:r>
              <a:rPr lang="en-US" sz="2000" i="1" dirty="0">
                <a:latin typeface="Arial Rounded MT Bold" panose="020F0704030504030204" pitchFamily="34" charset="0"/>
              </a:rPr>
              <a:t>		“What makes your company different from its 			competitors?”</a:t>
            </a:r>
          </a:p>
          <a:p>
            <a:pPr marL="533400" indent="-533400">
              <a:buFont typeface="Wingdings" panose="05000000000000000000" pitchFamily="2" charset="2"/>
              <a:buAutoNum type="arabicPeriod" startAt="4"/>
            </a:pPr>
            <a:r>
              <a:rPr lang="en-US" dirty="0">
                <a:latin typeface="Arial Rounded MT Bold" panose="020F0704030504030204" pitchFamily="34" charset="0"/>
              </a:rPr>
              <a:t>Close and Follow-Up</a:t>
            </a:r>
          </a:p>
          <a:p>
            <a:pPr marL="952500" lvl="1" indent="-495300"/>
            <a:r>
              <a:rPr lang="en-US" dirty="0">
                <a:latin typeface="Arial Rounded MT Bold" panose="020F0704030504030204" pitchFamily="34" charset="0"/>
              </a:rPr>
              <a:t>Find out who makes next move</a:t>
            </a:r>
          </a:p>
          <a:p>
            <a:pPr marL="952500" lvl="1" indent="-495300"/>
            <a:r>
              <a:rPr lang="en-US" dirty="0">
                <a:latin typeface="Arial Rounded MT Bold" panose="020F0704030504030204" pitchFamily="34" charset="0"/>
              </a:rPr>
              <a:t>Thank the interview for their time</a:t>
            </a:r>
          </a:p>
          <a:p>
            <a:pPr marL="952500" lvl="1" indent="-495300"/>
            <a:r>
              <a:rPr lang="en-US" dirty="0">
                <a:latin typeface="Arial Rounded MT Bold" panose="020F0704030504030204" pitchFamily="34" charset="0"/>
              </a:rPr>
              <a:t>Evaluate your performance</a:t>
            </a:r>
          </a:p>
          <a:p>
            <a:pPr marL="952500" lvl="1" indent="-495300"/>
            <a:r>
              <a:rPr lang="en-US" dirty="0">
                <a:latin typeface="Arial Rounded MT Bold" panose="020F0704030504030204" pitchFamily="34" charset="0"/>
              </a:rPr>
              <a:t>Send a thank you note within 24 hours</a:t>
            </a:r>
          </a:p>
          <a:p>
            <a:pPr marL="952500" lvl="1" indent="-495300">
              <a:buNone/>
            </a:pP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latin typeface="Arial Rounded MT Bold" panose="020F0704030504030204" pitchFamily="34" charset="0"/>
              </a:rPr>
              <a:t>STAR</a:t>
            </a:r>
            <a:r>
              <a:rPr lang="en-US" dirty="0">
                <a:latin typeface="Arial Rounded MT Bold" panose="020F0704030504030204" pitchFamily="34" charset="0"/>
              </a:rPr>
              <a:t> Technique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3335" y="1825625"/>
            <a:ext cx="11771290" cy="4351338"/>
          </a:xfrm>
        </p:spPr>
        <p:txBody>
          <a:bodyPr/>
          <a:lstStyle/>
          <a:p>
            <a:r>
              <a:rPr lang="en-US" sz="3600" b="1" dirty="0">
                <a:latin typeface="Arial Rounded MT Bold" panose="020F0704030504030204" pitchFamily="34" charset="0"/>
              </a:rPr>
              <a:t>S</a:t>
            </a:r>
            <a:r>
              <a:rPr lang="en-US" dirty="0">
                <a:latin typeface="Arial Rounded MT Bold" panose="020F0704030504030204" pitchFamily="34" charset="0"/>
              </a:rPr>
              <a:t>ituation – describe the situation, problem, or issue that you encountered.</a:t>
            </a:r>
          </a:p>
          <a:p>
            <a:r>
              <a:rPr lang="en-US" sz="3600" b="1" dirty="0">
                <a:latin typeface="Arial Rounded MT Bold" panose="020F0704030504030204" pitchFamily="34" charset="0"/>
              </a:rPr>
              <a:t>T</a:t>
            </a:r>
            <a:r>
              <a:rPr lang="en-US" dirty="0">
                <a:latin typeface="Arial Rounded MT Bold" panose="020F0704030504030204" pitchFamily="34" charset="0"/>
              </a:rPr>
              <a:t>ask – describe the tasks/responsibilities you took on to help solve the problem.</a:t>
            </a:r>
          </a:p>
          <a:p>
            <a:r>
              <a:rPr lang="en-US" sz="3600" b="1" dirty="0">
                <a:latin typeface="Arial Rounded MT Bold" panose="020F0704030504030204" pitchFamily="34" charset="0"/>
              </a:rPr>
              <a:t>A</a:t>
            </a:r>
            <a:r>
              <a:rPr lang="en-US" dirty="0">
                <a:latin typeface="Arial Rounded MT Bold" panose="020F0704030504030204" pitchFamily="34" charset="0"/>
              </a:rPr>
              <a:t>ction – discuss the steps you actually took to effect a solution.</a:t>
            </a:r>
          </a:p>
          <a:p>
            <a:r>
              <a:rPr lang="en-US" sz="3600" b="1" dirty="0">
                <a:latin typeface="Arial Rounded MT Bold" panose="020F0704030504030204" pitchFamily="34" charset="0"/>
              </a:rPr>
              <a:t>R</a:t>
            </a:r>
            <a:r>
              <a:rPr lang="en-US" dirty="0">
                <a:latin typeface="Arial Rounded MT Bold" panose="020F0704030504030204" pitchFamily="34" charset="0"/>
              </a:rPr>
              <a:t>esult – describe the positive results of your actions.</a:t>
            </a:r>
          </a:p>
        </p:txBody>
      </p:sp>
      <p:pic>
        <p:nvPicPr>
          <p:cNvPr id="18436" name="Picture 4" descr="MCj043161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MCj043161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31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Tips for Successful Interviewing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Interviewing is a two-way process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Never give “yes” or “no” answers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Listen carefully and react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Use specific examples to make your case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The interview begins the minute you step onto the company lot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Be positive!</a:t>
            </a:r>
          </a:p>
        </p:txBody>
      </p:sp>
      <p:pic>
        <p:nvPicPr>
          <p:cNvPr id="19460" name="Picture 4" descr="MCWB01372_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0"/>
            <a:ext cx="1752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371600"/>
            <a:ext cx="3097362" cy="252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Tips for Successful Interviewing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Think like an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employer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Don’t criticize past employers or co-workers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Be aware of illegal questions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Maintain professionalism, even if the employer does not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Be prepared for the unexpected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Be aware of body language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Be well-groomed</a:t>
            </a:r>
          </a:p>
        </p:txBody>
      </p:sp>
    </p:spTree>
    <p:extLst>
      <p:ext uri="{BB962C8B-B14F-4D97-AF65-F5344CB8AC3E}">
        <p14:creationId xmlns:p14="http://schemas.microsoft.com/office/powerpoint/2010/main" val="19762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Watch the Body Language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First impressions very powerful</a:t>
            </a:r>
          </a:p>
          <a:p>
            <a:r>
              <a:rPr lang="en-IE" dirty="0" smtClean="0">
                <a:latin typeface="Arial Rounded MT Bold" panose="020F0704030504030204" pitchFamily="34" charset="0"/>
              </a:rPr>
              <a:t>Allow </a:t>
            </a:r>
            <a:r>
              <a:rPr lang="en-IE" dirty="0">
                <a:latin typeface="Arial Rounded MT Bold" panose="020F0704030504030204" pitchFamily="34" charset="0"/>
              </a:rPr>
              <a:t>time to relax</a:t>
            </a:r>
          </a:p>
          <a:p>
            <a:r>
              <a:rPr lang="en-IE" dirty="0">
                <a:latin typeface="Arial Rounded MT Bold" panose="020F0704030504030204" pitchFamily="34" charset="0"/>
              </a:rPr>
              <a:t>Dress appropriately </a:t>
            </a:r>
          </a:p>
          <a:p>
            <a:r>
              <a:rPr lang="en-IE" dirty="0">
                <a:latin typeface="Arial Rounded MT Bold" panose="020F0704030504030204" pitchFamily="34" charset="0"/>
              </a:rPr>
              <a:t>Entrance, introductions &amp; handshake</a:t>
            </a:r>
          </a:p>
          <a:p>
            <a:r>
              <a:rPr lang="en-IE" dirty="0">
                <a:latin typeface="Arial Rounded MT Bold" panose="020F0704030504030204" pitchFamily="34" charset="0"/>
              </a:rPr>
              <a:t>Smile and make eye contact</a:t>
            </a:r>
          </a:p>
          <a:p>
            <a:r>
              <a:rPr lang="en-IE" dirty="0">
                <a:latin typeface="Arial Rounded MT Bold" panose="020F0704030504030204" pitchFamily="34" charset="0"/>
              </a:rPr>
              <a:t>Be aware of own movements</a:t>
            </a:r>
          </a:p>
          <a:p>
            <a:r>
              <a:rPr lang="en-IE" dirty="0">
                <a:latin typeface="Arial Rounded MT Bold" panose="020F0704030504030204" pitchFamily="34" charset="0"/>
              </a:rPr>
              <a:t>Watch body language of interviewer</a:t>
            </a:r>
          </a:p>
          <a:p>
            <a:endParaRPr lang="en-IE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Typical Questions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3645" y="1429555"/>
            <a:ext cx="8668555" cy="52417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dirty="0">
                <a:latin typeface="Arial Rounded MT Bold" panose="020F0704030504030204" pitchFamily="34" charset="0"/>
              </a:rPr>
              <a:t>About you</a:t>
            </a:r>
          </a:p>
          <a:p>
            <a:pPr lvl="1">
              <a:lnSpc>
                <a:spcPct val="90000"/>
              </a:lnSpc>
            </a:pPr>
            <a:r>
              <a:rPr lang="en-IE" sz="2000" i="1" dirty="0">
                <a:latin typeface="Arial Rounded MT Bold" panose="020F0704030504030204" pitchFamily="34" charset="0"/>
              </a:rPr>
              <a:t>Tell me about yourself  -  Bring me up to date with your CV?</a:t>
            </a:r>
          </a:p>
          <a:p>
            <a:pPr lvl="1">
              <a:lnSpc>
                <a:spcPct val="90000"/>
              </a:lnSpc>
            </a:pPr>
            <a:r>
              <a:rPr lang="en-IE" sz="2000" i="1" dirty="0">
                <a:latin typeface="Arial Rounded MT Bold" panose="020F0704030504030204" pitchFamily="34" charset="0"/>
              </a:rPr>
              <a:t>Why did you choose that particular degree programme?</a:t>
            </a:r>
          </a:p>
          <a:p>
            <a:pPr lvl="1">
              <a:lnSpc>
                <a:spcPct val="90000"/>
              </a:lnSpc>
            </a:pPr>
            <a:r>
              <a:rPr lang="en-IE" sz="2000" i="1" dirty="0">
                <a:latin typeface="Arial Rounded MT Bold" panose="020F0704030504030204" pitchFamily="34" charset="0"/>
              </a:rPr>
              <a:t>What experience have you had that is relevant to this post?</a:t>
            </a:r>
          </a:p>
          <a:p>
            <a:pPr lvl="1">
              <a:lnSpc>
                <a:spcPct val="90000"/>
              </a:lnSpc>
            </a:pPr>
            <a:r>
              <a:rPr lang="en-IE" sz="2000" i="1" dirty="0">
                <a:latin typeface="Arial Rounded MT Bold" panose="020F0704030504030204" pitchFamily="34" charset="0"/>
              </a:rPr>
              <a:t>What would you consider your major achievements to date?</a:t>
            </a:r>
          </a:p>
          <a:p>
            <a:pPr>
              <a:lnSpc>
                <a:spcPct val="90000"/>
              </a:lnSpc>
            </a:pPr>
            <a:r>
              <a:rPr lang="en-IE" dirty="0">
                <a:latin typeface="Arial Rounded MT Bold" panose="020F0704030504030204" pitchFamily="34" charset="0"/>
              </a:rPr>
              <a:t>About the job</a:t>
            </a:r>
          </a:p>
          <a:p>
            <a:pPr lvl="1">
              <a:lnSpc>
                <a:spcPct val="90000"/>
              </a:lnSpc>
            </a:pPr>
            <a:r>
              <a:rPr lang="en-IE" sz="2000" i="1" dirty="0">
                <a:latin typeface="Arial Rounded MT Bold" panose="020F0704030504030204" pitchFamily="34" charset="0"/>
              </a:rPr>
              <a:t>What interests you about this job?</a:t>
            </a:r>
          </a:p>
          <a:p>
            <a:pPr lvl="1">
              <a:lnSpc>
                <a:spcPct val="90000"/>
              </a:lnSpc>
            </a:pPr>
            <a:r>
              <a:rPr lang="en-IE" sz="2000" i="1" dirty="0">
                <a:latin typeface="Arial Rounded MT Bold" panose="020F0704030504030204" pitchFamily="34" charset="0"/>
              </a:rPr>
              <a:t>What do you know about this organisation?</a:t>
            </a:r>
          </a:p>
          <a:p>
            <a:pPr lvl="1">
              <a:lnSpc>
                <a:spcPct val="90000"/>
              </a:lnSpc>
            </a:pPr>
            <a:r>
              <a:rPr lang="en-IE" sz="2000" i="1" dirty="0">
                <a:latin typeface="Arial Rounded MT Bold" panose="020F0704030504030204" pitchFamily="34" charset="0"/>
              </a:rPr>
              <a:t>What other options are you considering?</a:t>
            </a:r>
          </a:p>
          <a:p>
            <a:pPr lvl="1">
              <a:lnSpc>
                <a:spcPct val="90000"/>
              </a:lnSpc>
            </a:pPr>
            <a:r>
              <a:rPr lang="en-IE" sz="2000" i="1" dirty="0">
                <a:latin typeface="Arial Rounded MT Bold" panose="020F0704030504030204" pitchFamily="34" charset="0"/>
              </a:rPr>
              <a:t>How do you see your career developing – 5 years?</a:t>
            </a:r>
          </a:p>
          <a:p>
            <a:pPr lvl="1">
              <a:lnSpc>
                <a:spcPct val="90000"/>
              </a:lnSpc>
            </a:pPr>
            <a:r>
              <a:rPr lang="en-IE" sz="2000" i="1" dirty="0">
                <a:latin typeface="Arial Rounded MT Bold" panose="020F0704030504030204" pitchFamily="34" charset="0"/>
              </a:rPr>
              <a:t>If you were Head of Department, what would be your priorities?</a:t>
            </a:r>
          </a:p>
          <a:p>
            <a:pPr>
              <a:lnSpc>
                <a:spcPct val="90000"/>
              </a:lnSpc>
            </a:pPr>
            <a:r>
              <a:rPr lang="en-IE" dirty="0">
                <a:latin typeface="Arial Rounded MT Bold" panose="020F0704030504030204" pitchFamily="34" charset="0"/>
              </a:rPr>
              <a:t>General knowledge</a:t>
            </a:r>
          </a:p>
          <a:p>
            <a:pPr lvl="1">
              <a:lnSpc>
                <a:spcPct val="90000"/>
              </a:lnSpc>
            </a:pPr>
            <a:r>
              <a:rPr lang="en-IE" sz="2000" i="1" dirty="0">
                <a:latin typeface="Arial Rounded MT Bold" panose="020F0704030504030204" pitchFamily="34" charset="0"/>
              </a:rPr>
              <a:t>What do you think of the Government’s policy on college fees</a:t>
            </a:r>
            <a:r>
              <a:rPr lang="en-IE" sz="2000" i="1" dirty="0" smtClean="0">
                <a:latin typeface="Arial Rounded MT Bold" panose="020F0704030504030204" pitchFamily="34" charset="0"/>
              </a:rPr>
              <a:t>?</a:t>
            </a:r>
            <a:endParaRPr lang="en-IE" sz="20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9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Competency-based Interviews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1481070"/>
            <a:ext cx="10881575" cy="53769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latin typeface="Arial Rounded MT Bold" panose="020F0704030504030204" pitchFamily="34" charset="0"/>
              </a:rPr>
              <a:t>Company identifies key skills required for job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latin typeface="Arial Rounded MT Bold" panose="020F0704030504030204" pitchFamily="34" charset="0"/>
              </a:rPr>
              <a:t>Designs questions to elicit evidence of skills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latin typeface="Arial Rounded MT Bold" panose="020F0704030504030204" pitchFamily="34" charset="0"/>
              </a:rPr>
              <a:t>Emphasis on past behaviour as predictor of success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latin typeface="Arial Rounded MT Bold" panose="020F0704030504030204" pitchFamily="34" charset="0"/>
              </a:rPr>
              <a:t>Teamwork: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1600" i="1" dirty="0">
                <a:latin typeface="Arial Rounded MT Bold" panose="020F0704030504030204" pitchFamily="34" charset="0"/>
              </a:rPr>
              <a:t>Describe a team project you  worked on.  What problems arose? How did you deal with them?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latin typeface="Arial Rounded MT Bold" panose="020F0704030504030204" pitchFamily="34" charset="0"/>
              </a:rPr>
              <a:t>Communication Skills: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1600" i="1" dirty="0">
                <a:latin typeface="Arial Rounded MT Bold" panose="020F0704030504030204" pitchFamily="34" charset="0"/>
              </a:rPr>
              <a:t>Describe situation when you had to persuade others to support your view.  Give an example of any reports you’ve written which illustrate your writing skills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latin typeface="Arial Rounded MT Bold" panose="020F0704030504030204" pitchFamily="34" charset="0"/>
              </a:rPr>
              <a:t>Interpersonal skills</a:t>
            </a:r>
            <a:r>
              <a:rPr lang="en-GB" sz="2000" dirty="0">
                <a:latin typeface="Arial Rounded MT Bold" panose="020F0704030504030204" pitchFamily="34" charset="0"/>
              </a:rPr>
              <a:t>: </a:t>
            </a:r>
            <a:r>
              <a:rPr lang="en-GB" sz="1600" i="1" dirty="0">
                <a:latin typeface="Arial Rounded MT Bold" panose="020F0704030504030204" pitchFamily="34" charset="0"/>
              </a:rPr>
              <a:t>What kinds of people do you find it difficult to work with?  How do you handle those situations?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latin typeface="Arial Rounded MT Bold" panose="020F0704030504030204" pitchFamily="34" charset="0"/>
              </a:rPr>
              <a:t>Taking Responsibility: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1600" i="1" dirty="0">
                <a:latin typeface="Arial Rounded MT Bold" panose="020F0704030504030204" pitchFamily="34" charset="0"/>
              </a:rPr>
              <a:t>Describe a time when you took responsibility to achieve a challenging goal</a:t>
            </a:r>
          </a:p>
          <a:p>
            <a:pPr>
              <a:lnSpc>
                <a:spcPct val="90000"/>
              </a:lnSpc>
            </a:pPr>
            <a:r>
              <a:rPr lang="en-GB" sz="2400" dirty="0" err="1">
                <a:latin typeface="Arial Rounded MT Bold" panose="020F0704030504030204" pitchFamily="34" charset="0"/>
              </a:rPr>
              <a:t>Problem-solving</a:t>
            </a:r>
            <a:r>
              <a:rPr lang="en-GB" sz="2000" dirty="0" err="1">
                <a:latin typeface="Arial Rounded MT Bold" panose="020F0704030504030204" pitchFamily="34" charset="0"/>
              </a:rPr>
              <a:t>:</a:t>
            </a:r>
            <a:r>
              <a:rPr lang="en-GB" sz="1600" i="1" dirty="0" err="1">
                <a:latin typeface="Arial Rounded MT Bold" panose="020F0704030504030204" pitchFamily="34" charset="0"/>
              </a:rPr>
              <a:t>Tell</a:t>
            </a:r>
            <a:r>
              <a:rPr lang="en-GB" sz="1600" i="1" dirty="0">
                <a:latin typeface="Arial Rounded MT Bold" panose="020F0704030504030204" pitchFamily="34" charset="0"/>
              </a:rPr>
              <a:t> about a time when you had several tasks to manage at one time with conflicting deadlines.</a:t>
            </a:r>
          </a:p>
        </p:txBody>
      </p:sp>
    </p:spTree>
    <p:extLst>
      <p:ext uri="{BB962C8B-B14F-4D97-AF65-F5344CB8AC3E}">
        <p14:creationId xmlns:p14="http://schemas.microsoft.com/office/powerpoint/2010/main" val="1268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rial Rounded MT Bold" panose="020F0704030504030204" pitchFamily="34" charset="0"/>
              </a:rPr>
              <a:t>Preparing for Competency Interview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730" y="1825625"/>
            <a:ext cx="11513712" cy="4351338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Identify the competencies required for job</a:t>
            </a:r>
          </a:p>
          <a:p>
            <a:pPr lvl="1"/>
            <a:r>
              <a:rPr lang="en-GB" dirty="0">
                <a:latin typeface="Arial Rounded MT Bold" panose="020F0704030504030204" pitchFamily="34" charset="0"/>
              </a:rPr>
              <a:t>Review job description or ask for information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Define each competency in behavioural terms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Identify past experience to illustrate how you demonstrated that behaviour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Prepare examples for each competency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Practice talking about your experience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Try to give a complete answer - </a:t>
            </a:r>
            <a:r>
              <a:rPr lang="en-GB" dirty="0" smtClean="0">
                <a:latin typeface="Arial Rounded MT Bold" panose="020F0704030504030204" pitchFamily="34" charset="0"/>
              </a:rPr>
              <a:t>STAR</a:t>
            </a:r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Arial Rounded MT Bold" panose="020F0704030504030204" pitchFamily="34" charset="0"/>
              </a:rPr>
              <a:t>Meaning </a:t>
            </a:r>
            <a:r>
              <a:rPr lang="en-IN" dirty="0" smtClean="0">
                <a:latin typeface="Arial Rounded MT Bold" panose="020F0704030504030204" pitchFamily="34" charset="0"/>
              </a:rPr>
              <a:t>of an </a:t>
            </a:r>
            <a:r>
              <a:rPr lang="en-IN" dirty="0">
                <a:latin typeface="Arial Rounded MT Bold" panose="020F0704030504030204" pitchFamily="34" charset="0"/>
              </a:rPr>
              <a:t>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N" dirty="0" smtClean="0">
                <a:latin typeface="Arial Rounded MT Bold" panose="020F0704030504030204" pitchFamily="34" charset="0"/>
              </a:rPr>
              <a:t>The </a:t>
            </a:r>
            <a:r>
              <a:rPr lang="en-IN" dirty="0">
                <a:latin typeface="Arial Rounded MT Bold" panose="020F0704030504030204" pitchFamily="34" charset="0"/>
              </a:rPr>
              <a:t>word interview comes from Latin and middle French words meaning to “see between” or “see each other”. Generally, an interview means a private meeting between people when questions are asked and </a:t>
            </a:r>
            <a:r>
              <a:rPr lang="en-IN" dirty="0" smtClean="0">
                <a:latin typeface="Arial Rounded MT Bold" panose="020F0704030504030204" pitchFamily="34" charset="0"/>
              </a:rPr>
              <a:t>answered</a:t>
            </a:r>
          </a:p>
          <a:p>
            <a:r>
              <a:rPr lang="en-IE" sz="2400" dirty="0">
                <a:latin typeface="Arial Rounded MT Bold" panose="020F0704030504030204" pitchFamily="34" charset="0"/>
              </a:rPr>
              <a:t>Interview = A meeting with an objective</a:t>
            </a:r>
          </a:p>
          <a:p>
            <a:r>
              <a:rPr lang="en-IE" sz="2400" dirty="0">
                <a:latin typeface="Arial Rounded MT Bold" panose="020F0704030504030204" pitchFamily="34" charset="0"/>
              </a:rPr>
              <a:t>Employer’s objective is to find the best person for the job </a:t>
            </a:r>
          </a:p>
          <a:p>
            <a:pPr lvl="1"/>
            <a:r>
              <a:rPr lang="en-IE" sz="2000" dirty="0">
                <a:latin typeface="Arial Rounded MT Bold" panose="020F0704030504030204" pitchFamily="34" charset="0"/>
              </a:rPr>
              <a:t>Employer: reviews candidate’s experience and abilities</a:t>
            </a:r>
          </a:p>
          <a:p>
            <a:pPr lvl="2"/>
            <a:r>
              <a:rPr lang="en-IE" i="1" dirty="0">
                <a:latin typeface="Arial Rounded MT Bold" panose="020F0704030504030204" pitchFamily="34" charset="0"/>
              </a:rPr>
              <a:t>Can you do the job?  (skills, </a:t>
            </a:r>
            <a:r>
              <a:rPr lang="en-IE" i="1" dirty="0" err="1">
                <a:latin typeface="Arial Rounded MT Bold" panose="020F0704030504030204" pitchFamily="34" charset="0"/>
              </a:rPr>
              <a:t>abilitie</a:t>
            </a:r>
            <a:r>
              <a:rPr lang="en-IE" i="1" dirty="0">
                <a:latin typeface="Arial Rounded MT Bold" panose="020F0704030504030204" pitchFamily="34" charset="0"/>
              </a:rPr>
              <a:t>, qualifications)</a:t>
            </a:r>
          </a:p>
          <a:p>
            <a:pPr lvl="2"/>
            <a:r>
              <a:rPr lang="en-IE" i="1" dirty="0">
                <a:latin typeface="Arial Rounded MT Bold" panose="020F0704030504030204" pitchFamily="34" charset="0"/>
              </a:rPr>
              <a:t>Will you do the job?  (interest, attitude &amp; motivation)</a:t>
            </a:r>
          </a:p>
          <a:p>
            <a:pPr lvl="2"/>
            <a:r>
              <a:rPr lang="en-IE" i="1" dirty="0">
                <a:latin typeface="Arial Rounded MT Bold" panose="020F0704030504030204" pitchFamily="34" charset="0"/>
              </a:rPr>
              <a:t>How will you fit into the organisation? (personality</a:t>
            </a:r>
            <a:r>
              <a:rPr lang="en-IE" i="1" dirty="0" smtClean="0">
                <a:latin typeface="Arial Rounded MT Bold" panose="020F0704030504030204" pitchFamily="34" charset="0"/>
              </a:rPr>
              <a:t>)</a:t>
            </a:r>
            <a:endParaRPr lang="en-IN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Arial Rounded MT Bold" panose="020F0704030504030204" pitchFamily="34" charset="0"/>
              </a:rPr>
              <a:t>Matching Skills to Requirements</a:t>
            </a:r>
          </a:p>
        </p:txBody>
      </p:sp>
      <p:sp>
        <p:nvSpPr>
          <p:cNvPr id="99331" name="Rectangle 2051"/>
          <p:cNvSpPr>
            <a:spLocks noGrp="1" noChangeArrowheads="1"/>
          </p:cNvSpPr>
          <p:nvPr>
            <p:ph type="body" sz="half" idx="1"/>
          </p:nvPr>
        </p:nvSpPr>
        <p:spPr>
          <a:xfrm>
            <a:off x="965915" y="1981200"/>
            <a:ext cx="5776199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u="sng" dirty="0">
                <a:latin typeface="Arial Rounded MT Bold" panose="020F0704030504030204" pitchFamily="34" charset="0"/>
              </a:rPr>
              <a:t>Employer needs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dirty="0">
                <a:latin typeface="Arial Rounded MT Bold" panose="020F0704030504030204" pitchFamily="34" charset="0"/>
              </a:rPr>
              <a:t>Communication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dirty="0">
                <a:latin typeface="Arial Rounded MT Bold" panose="020F0704030504030204" pitchFamily="34" charset="0"/>
              </a:rPr>
              <a:t>Team work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dirty="0">
                <a:latin typeface="Arial Rounded MT Bold" panose="020F0704030504030204" pitchFamily="34" charset="0"/>
              </a:rPr>
              <a:t>Leadership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dirty="0">
                <a:latin typeface="Arial Rounded MT Bold" panose="020F0704030504030204" pitchFamily="34" charset="0"/>
              </a:rPr>
              <a:t>Initiative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dirty="0">
                <a:latin typeface="Arial Rounded MT Bold" panose="020F0704030504030204" pitchFamily="34" charset="0"/>
              </a:rPr>
              <a:t>Customer Care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dirty="0">
                <a:latin typeface="Arial Rounded MT Bold" panose="020F0704030504030204" pitchFamily="34" charset="0"/>
              </a:rPr>
              <a:t>IT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dirty="0">
                <a:latin typeface="Arial Rounded MT Bold" panose="020F0704030504030204" pitchFamily="34" charset="0"/>
              </a:rPr>
              <a:t>Commercial awareness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99332" name="Rectangle 2052"/>
          <p:cNvSpPr>
            <a:spLocks noGrp="1" noChangeArrowheads="1"/>
          </p:cNvSpPr>
          <p:nvPr>
            <p:ph type="body" sz="half" idx="2"/>
          </p:nvPr>
        </p:nvSpPr>
        <p:spPr>
          <a:xfrm>
            <a:off x="6891338" y="1981200"/>
            <a:ext cx="5201924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u="sng" dirty="0">
                <a:latin typeface="Arial Rounded MT Bold" panose="020F0704030504030204" pitchFamily="34" charset="0"/>
              </a:rPr>
              <a:t>Your evidence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dirty="0">
                <a:latin typeface="Arial Rounded MT Bold" panose="020F0704030504030204" pitchFamily="34" charset="0"/>
              </a:rPr>
              <a:t>Presentation to class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dirty="0">
                <a:latin typeface="Arial Rounded MT Bold" panose="020F0704030504030204" pitchFamily="34" charset="0"/>
              </a:rPr>
              <a:t>Example from Coop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dirty="0">
                <a:latin typeface="Arial Rounded MT Bold" panose="020F0704030504030204" pitchFamily="34" charset="0"/>
              </a:rPr>
              <a:t>Class rep, Committee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dirty="0">
                <a:latin typeface="Arial Rounded MT Bold" panose="020F0704030504030204" pitchFamily="34" charset="0"/>
              </a:rPr>
              <a:t>Fundraising for charity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dirty="0">
                <a:latin typeface="Arial Rounded MT Bold" panose="020F0704030504030204" pitchFamily="34" charset="0"/>
              </a:rPr>
              <a:t>Working in </a:t>
            </a:r>
            <a:r>
              <a:rPr lang="en-GB" dirty="0" smtClean="0">
                <a:latin typeface="Arial Rounded MT Bold" panose="020F0704030504030204" pitchFamily="34" charset="0"/>
              </a:rPr>
              <a:t>Supergun</a:t>
            </a:r>
            <a:endParaRPr lang="en-GB" dirty="0"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dirty="0">
                <a:latin typeface="Arial Rounded MT Bold" panose="020F0704030504030204" pitchFamily="34" charset="0"/>
              </a:rPr>
              <a:t>Designed website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dirty="0">
                <a:latin typeface="Arial Rounded MT Bold" panose="020F0704030504030204" pitchFamily="34" charset="0"/>
              </a:rPr>
              <a:t>Business pages</a:t>
            </a:r>
          </a:p>
        </p:txBody>
      </p:sp>
    </p:spTree>
    <p:extLst>
      <p:ext uri="{BB962C8B-B14F-4D97-AF65-F5344CB8AC3E}">
        <p14:creationId xmlns:p14="http://schemas.microsoft.com/office/powerpoint/2010/main" val="171788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Your Answers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IE" dirty="0">
                <a:latin typeface="Arial Rounded MT Bold" panose="020F0704030504030204" pitchFamily="34" charset="0"/>
              </a:rPr>
              <a:t>Listen carefully, seek clarification</a:t>
            </a:r>
          </a:p>
          <a:p>
            <a:pPr>
              <a:lnSpc>
                <a:spcPct val="90000"/>
              </a:lnSpc>
            </a:pPr>
            <a:r>
              <a:rPr lang="en-IE" dirty="0">
                <a:latin typeface="Arial Rounded MT Bold" panose="020F0704030504030204" pitchFamily="34" charset="0"/>
              </a:rPr>
              <a:t>Illustrate answers with real examples and evidence</a:t>
            </a:r>
          </a:p>
          <a:p>
            <a:pPr>
              <a:lnSpc>
                <a:spcPct val="90000"/>
              </a:lnSpc>
            </a:pPr>
            <a:r>
              <a:rPr lang="en-IE" dirty="0">
                <a:latin typeface="Arial Rounded MT Bold" panose="020F0704030504030204" pitchFamily="34" charset="0"/>
              </a:rPr>
              <a:t>Be positive – constructive criticism</a:t>
            </a:r>
          </a:p>
          <a:p>
            <a:pPr>
              <a:lnSpc>
                <a:spcPct val="90000"/>
              </a:lnSpc>
            </a:pPr>
            <a:r>
              <a:rPr lang="en-IE" dirty="0">
                <a:latin typeface="Arial Rounded MT Bold" panose="020F0704030504030204" pitchFamily="34" charset="0"/>
              </a:rPr>
              <a:t>Keep answers specific and </a:t>
            </a:r>
            <a:r>
              <a:rPr lang="en-IE" dirty="0" smtClean="0">
                <a:latin typeface="Arial Rounded MT Bold" panose="020F0704030504030204" pitchFamily="34" charset="0"/>
              </a:rPr>
              <a:t>brief</a:t>
            </a:r>
            <a:endParaRPr lang="en-IE" dirty="0"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IE" dirty="0">
                <a:latin typeface="Arial Rounded MT Bold" panose="020F0704030504030204" pitchFamily="34" charset="0"/>
              </a:rPr>
              <a:t>Take time to respond</a:t>
            </a:r>
          </a:p>
          <a:p>
            <a:pPr>
              <a:lnSpc>
                <a:spcPct val="90000"/>
              </a:lnSpc>
            </a:pPr>
            <a:r>
              <a:rPr lang="en-IE" dirty="0">
                <a:latin typeface="Arial Rounded MT Bold" panose="020F0704030504030204" pitchFamily="34" charset="0"/>
              </a:rPr>
              <a:t>Be alert to interviewer’s  body language</a:t>
            </a:r>
          </a:p>
          <a:p>
            <a:pPr>
              <a:lnSpc>
                <a:spcPct val="90000"/>
              </a:lnSpc>
            </a:pPr>
            <a:r>
              <a:rPr lang="en-IE" dirty="0">
                <a:latin typeface="Arial Rounded MT Bold" panose="020F0704030504030204" pitchFamily="34" charset="0"/>
              </a:rPr>
              <a:t>Speak clearly, smile and show enthusiasm</a:t>
            </a:r>
          </a:p>
          <a:p>
            <a:pPr>
              <a:lnSpc>
                <a:spcPct val="90000"/>
              </a:lnSpc>
            </a:pPr>
            <a:r>
              <a:rPr lang="en-IE" dirty="0">
                <a:latin typeface="Arial Rounded MT Bold" panose="020F0704030504030204" pitchFamily="34" charset="0"/>
              </a:rPr>
              <a:t>Know what you want to say, and find the opportunity</a:t>
            </a:r>
          </a:p>
        </p:txBody>
      </p:sp>
    </p:spTree>
    <p:extLst>
      <p:ext uri="{BB962C8B-B14F-4D97-AF65-F5344CB8AC3E}">
        <p14:creationId xmlns:p14="http://schemas.microsoft.com/office/powerpoint/2010/main" val="344964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Qualities Employers Seek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Good all-round intelligence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Enthusiasm, commitment and motivation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Good communication skills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Team work ability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Ability to solve problems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Capacity to work hard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Initiative and self-reliance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Balanced personality</a:t>
            </a:r>
          </a:p>
        </p:txBody>
      </p:sp>
    </p:spTree>
    <p:extLst>
      <p:ext uri="{BB962C8B-B14F-4D97-AF65-F5344CB8AC3E}">
        <p14:creationId xmlns:p14="http://schemas.microsoft.com/office/powerpoint/2010/main" val="412814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Arial Rounded MT Bold" panose="020F0704030504030204" pitchFamily="34" charset="0"/>
              </a:rPr>
              <a:t>Competencies </a:t>
            </a:r>
            <a:r>
              <a:rPr lang="en-GB" sz="3600" dirty="0">
                <a:latin typeface="Arial Rounded MT Bold" panose="020F0704030504030204" pitchFamily="34" charset="0"/>
              </a:rPr>
              <a:t>required by </a:t>
            </a:r>
            <a:r>
              <a:rPr lang="en-GB" sz="3600" dirty="0" smtClean="0">
                <a:latin typeface="Arial Rounded MT Bold" panose="020F0704030504030204" pitchFamily="34" charset="0"/>
              </a:rPr>
              <a:t> Company</a:t>
            </a:r>
            <a:endParaRPr lang="en-GB" sz="3600" dirty="0">
              <a:latin typeface="Arial Rounded MT Bold" panose="020F0704030504030204" pitchFamily="34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dirty="0">
                <a:latin typeface="Arial Rounded MT Bold" panose="020F0704030504030204" pitchFamily="34" charset="0"/>
              </a:rPr>
              <a:t>Adaptability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Arial Rounded MT Bold" panose="020F0704030504030204" pitchFamily="34" charset="0"/>
              </a:rPr>
              <a:t>Integrity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Arial Rounded MT Bold" panose="020F0704030504030204" pitchFamily="34" charset="0"/>
              </a:rPr>
              <a:t>Innovation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Arial Rounded MT Bold" panose="020F0704030504030204" pitchFamily="34" charset="0"/>
              </a:rPr>
              <a:t>Teamwork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Arial Rounded MT Bold" panose="020F0704030504030204" pitchFamily="34" charset="0"/>
              </a:rPr>
              <a:t>Initiative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Arial Rounded MT Bold" panose="020F0704030504030204" pitchFamily="34" charset="0"/>
              </a:rPr>
              <a:t>Drive for Results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Arial Rounded MT Bold" panose="020F0704030504030204" pitchFamily="34" charset="0"/>
              </a:rPr>
              <a:t>Know the Business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Arial Rounded MT Bold" panose="020F0704030504030204" pitchFamily="34" charset="0"/>
              </a:rPr>
              <a:t>Open Exchange of Information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Arial Rounded MT Bold" panose="020F0704030504030204" pitchFamily="34" charset="0"/>
              </a:rPr>
              <a:t>Makes Difficult </a:t>
            </a:r>
            <a:r>
              <a:rPr lang="en-GB" dirty="0" smtClean="0">
                <a:latin typeface="Arial Rounded MT Bold" panose="020F0704030504030204" pitchFamily="34" charset="0"/>
              </a:rPr>
              <a:t>Decisions</a:t>
            </a:r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9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Interview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0"/>
            <a:ext cx="12192000" cy="695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5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Your Questions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Training programmes</a:t>
            </a:r>
          </a:p>
          <a:p>
            <a:r>
              <a:rPr lang="en-IE" dirty="0">
                <a:latin typeface="Arial Rounded MT Bold" panose="020F0704030504030204" pitchFamily="34" charset="0"/>
              </a:rPr>
              <a:t>Career development opportunities</a:t>
            </a:r>
          </a:p>
          <a:p>
            <a:r>
              <a:rPr lang="en-IE" dirty="0">
                <a:latin typeface="Arial Rounded MT Bold" panose="020F0704030504030204" pitchFamily="34" charset="0"/>
              </a:rPr>
              <a:t>Types of projects &amp; responsibilities</a:t>
            </a:r>
          </a:p>
          <a:p>
            <a:r>
              <a:rPr lang="en-IE" dirty="0">
                <a:latin typeface="Arial Rounded MT Bold" panose="020F0704030504030204" pitchFamily="34" charset="0"/>
              </a:rPr>
              <a:t>Reporting structure</a:t>
            </a:r>
          </a:p>
          <a:p>
            <a:r>
              <a:rPr lang="en-IE" dirty="0">
                <a:latin typeface="Arial Rounded MT Bold" panose="020F0704030504030204" pitchFamily="34" charset="0"/>
              </a:rPr>
              <a:t>Performance appraisal</a:t>
            </a:r>
          </a:p>
          <a:p>
            <a:r>
              <a:rPr lang="en-IE" dirty="0">
                <a:latin typeface="Arial Rounded MT Bold" panose="020F0704030504030204" pitchFamily="34" charset="0"/>
              </a:rPr>
              <a:t>Profile of staff</a:t>
            </a:r>
          </a:p>
          <a:p>
            <a:r>
              <a:rPr lang="en-IE" dirty="0">
                <a:latin typeface="Arial Rounded MT Bold" panose="020F0704030504030204" pitchFamily="34" charset="0"/>
              </a:rPr>
              <a:t>Questions about topics raised in interview</a:t>
            </a:r>
          </a:p>
          <a:p>
            <a:r>
              <a:rPr lang="en-IE" dirty="0">
                <a:latin typeface="Arial Rounded MT Bold" panose="020F0704030504030204" pitchFamily="34" charset="0"/>
              </a:rPr>
              <a:t>What happens next?</a:t>
            </a:r>
          </a:p>
          <a:p>
            <a:endParaRPr lang="en-IE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88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 Rounded MT Bold" panose="020F0704030504030204" pitchFamily="34" charset="0"/>
              </a:rPr>
              <a:t>Interview Marking Sheet</a:t>
            </a:r>
          </a:p>
        </p:txBody>
      </p:sp>
      <p:graphicFrame>
        <p:nvGraphicFramePr>
          <p:cNvPr id="9728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12823404"/>
              </p:ext>
            </p:extLst>
          </p:nvPr>
        </p:nvGraphicFramePr>
        <p:xfrm>
          <a:off x="1805816" y="1981201"/>
          <a:ext cx="7626350" cy="4114801"/>
        </p:xfrm>
        <a:graphic>
          <a:graphicData uri="http://schemas.openxmlformats.org/drawingml/2006/table">
            <a:tbl>
              <a:tblPr/>
              <a:tblGrid>
                <a:gridCol w="3813175"/>
                <a:gridCol w="3813175"/>
              </a:tblGrid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Times New Roman" panose="02020603050405020304" pitchFamily="18" charset="0"/>
                        </a:rPr>
                        <a:t>Mark-max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Times New Roman" panose="02020603050405020304" pitchFamily="18" charset="0"/>
                        </a:rPr>
                        <a:t>Communication Skills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Times New Roman" panose="02020603050405020304" pitchFamily="18" charset="0"/>
                        </a:rPr>
                        <a:t>Max 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Times New Roman" panose="02020603050405020304" pitchFamily="18" charset="0"/>
                        </a:rPr>
                        <a:t>Problem Solving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Times New Roman" panose="02020603050405020304" pitchFamily="18" charset="0"/>
                        </a:rPr>
                        <a:t>Max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Times New Roman" panose="02020603050405020304" pitchFamily="18" charset="0"/>
                        </a:rPr>
                        <a:t>Team Fit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Times New Roman" panose="02020603050405020304" pitchFamily="18" charset="0"/>
                        </a:rPr>
                        <a:t>Max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Times New Roman" panose="02020603050405020304" pitchFamily="18" charset="0"/>
                        </a:rPr>
                        <a:t>Relevant Experience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Times New Roman" panose="02020603050405020304" pitchFamily="18" charset="0"/>
                        </a:rPr>
                        <a:t>Max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Times New Roman" panose="02020603050405020304" pitchFamily="18" charset="0"/>
                        </a:rPr>
                        <a:t>Project Management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Times New Roman" panose="02020603050405020304" pitchFamily="18" charset="0"/>
                        </a:rPr>
                        <a:t>Max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Times New Roman" panose="02020603050405020304" pitchFamily="18" charset="0"/>
                        </a:rPr>
                        <a:t>Total Marks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87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Interview Rating Scale</a:t>
            </a:r>
          </a:p>
        </p:txBody>
      </p:sp>
      <p:sp>
        <p:nvSpPr>
          <p:cNvPr id="983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85851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IE" dirty="0">
                <a:latin typeface="Arial Rounded MT Bold" panose="020F0704030504030204" pitchFamily="34" charset="0"/>
              </a:rPr>
              <a:t>Rating: 0-5; </a:t>
            </a:r>
            <a:r>
              <a:rPr lang="en-IE" i="1" dirty="0">
                <a:latin typeface="Arial Rounded MT Bold" panose="020F0704030504030204" pitchFamily="34" charset="0"/>
              </a:rPr>
              <a:t>0=no response; 5=excellent</a:t>
            </a:r>
          </a:p>
          <a:p>
            <a:pPr>
              <a:lnSpc>
                <a:spcPct val="90000"/>
              </a:lnSpc>
            </a:pPr>
            <a:r>
              <a:rPr lang="en-IE" dirty="0">
                <a:latin typeface="Arial Rounded MT Bold" panose="020F0704030504030204" pitchFamily="34" charset="0"/>
              </a:rPr>
              <a:t>Selection Criteria</a:t>
            </a:r>
          </a:p>
          <a:p>
            <a:pPr lvl="1">
              <a:lnSpc>
                <a:spcPct val="90000"/>
              </a:lnSpc>
            </a:pPr>
            <a:r>
              <a:rPr lang="en-IE" sz="2000" dirty="0">
                <a:latin typeface="Arial Rounded MT Bold" panose="020F0704030504030204" pitchFamily="34" charset="0"/>
              </a:rPr>
              <a:t>Intelligence – Academic performance, Questions</a:t>
            </a:r>
          </a:p>
          <a:p>
            <a:pPr lvl="1">
              <a:lnSpc>
                <a:spcPct val="90000"/>
              </a:lnSpc>
            </a:pPr>
            <a:r>
              <a:rPr lang="en-IE" sz="2000" dirty="0">
                <a:latin typeface="Arial Rounded MT Bold" panose="020F0704030504030204" pitchFamily="34" charset="0"/>
              </a:rPr>
              <a:t>Responsibility – Work roles, external activities</a:t>
            </a:r>
          </a:p>
          <a:p>
            <a:pPr lvl="1">
              <a:lnSpc>
                <a:spcPct val="90000"/>
              </a:lnSpc>
            </a:pPr>
            <a:r>
              <a:rPr lang="en-IE" sz="2000" dirty="0">
                <a:latin typeface="Arial Rounded MT Bold" panose="020F0704030504030204" pitchFamily="34" charset="0"/>
              </a:rPr>
              <a:t>Appearance &amp; poise – First impressions</a:t>
            </a:r>
          </a:p>
          <a:p>
            <a:pPr lvl="1">
              <a:lnSpc>
                <a:spcPct val="90000"/>
              </a:lnSpc>
            </a:pPr>
            <a:r>
              <a:rPr lang="en-IE" sz="2000" dirty="0">
                <a:latin typeface="Arial Rounded MT Bold" panose="020F0704030504030204" pitchFamily="34" charset="0"/>
              </a:rPr>
              <a:t>Interpersonal relations – Interests, team-roles</a:t>
            </a:r>
          </a:p>
          <a:p>
            <a:pPr lvl="1">
              <a:lnSpc>
                <a:spcPct val="90000"/>
              </a:lnSpc>
            </a:pPr>
            <a:r>
              <a:rPr lang="en-IE" sz="2000" dirty="0">
                <a:latin typeface="Arial Rounded MT Bold" panose="020F0704030504030204" pitchFamily="34" charset="0"/>
              </a:rPr>
              <a:t>Integrity – no inconsistencies</a:t>
            </a:r>
          </a:p>
          <a:p>
            <a:pPr lvl="1">
              <a:lnSpc>
                <a:spcPct val="90000"/>
              </a:lnSpc>
            </a:pPr>
            <a:r>
              <a:rPr lang="en-IE" sz="2000" dirty="0">
                <a:latin typeface="Arial Rounded MT Bold" panose="020F0704030504030204" pitchFamily="34" charset="0"/>
              </a:rPr>
              <a:t>Self-confidence – Relaxed manner, responsible</a:t>
            </a:r>
          </a:p>
          <a:p>
            <a:pPr lvl="1">
              <a:lnSpc>
                <a:spcPct val="90000"/>
              </a:lnSpc>
            </a:pPr>
            <a:r>
              <a:rPr lang="en-IE" sz="2000" dirty="0">
                <a:latin typeface="Arial Rounded MT Bold" panose="020F0704030504030204" pitchFamily="34" charset="0"/>
              </a:rPr>
              <a:t>Communication skills – Articulate, coherent, grammar, responsive</a:t>
            </a:r>
          </a:p>
          <a:p>
            <a:pPr lvl="1">
              <a:lnSpc>
                <a:spcPct val="90000"/>
              </a:lnSpc>
            </a:pPr>
            <a:r>
              <a:rPr lang="en-IE" sz="2000" dirty="0">
                <a:latin typeface="Arial Rounded MT Bold" panose="020F0704030504030204" pitchFamily="34" charset="0"/>
              </a:rPr>
              <a:t>Interests – External interests, involvement</a:t>
            </a:r>
          </a:p>
          <a:p>
            <a:pPr lvl="1">
              <a:lnSpc>
                <a:spcPct val="90000"/>
              </a:lnSpc>
            </a:pPr>
            <a:r>
              <a:rPr lang="en-IE" sz="2000" dirty="0">
                <a:latin typeface="Arial Rounded MT Bold" panose="020F0704030504030204" pitchFamily="34" charset="0"/>
              </a:rPr>
              <a:t>Leadership potential – Elective offices, initiative</a:t>
            </a:r>
          </a:p>
          <a:p>
            <a:pPr lvl="1">
              <a:lnSpc>
                <a:spcPct val="90000"/>
              </a:lnSpc>
            </a:pPr>
            <a:r>
              <a:rPr lang="en-IE" sz="2000" dirty="0">
                <a:latin typeface="Arial Rounded MT Bold" panose="020F0704030504030204" pitchFamily="34" charset="0"/>
              </a:rPr>
              <a:t>Interviewing skills – Logical thinking, knows priorities</a:t>
            </a:r>
          </a:p>
          <a:p>
            <a:pPr lvl="1">
              <a:lnSpc>
                <a:spcPct val="90000"/>
              </a:lnSpc>
            </a:pPr>
            <a:endParaRPr lang="en-IE" sz="2000" dirty="0"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</a:pPr>
            <a:endParaRPr lang="en-IE" sz="2400" dirty="0"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</a:pPr>
            <a:endParaRPr lang="en-IE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15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What creates a bad impression</a:t>
            </a:r>
          </a:p>
        </p:txBody>
      </p:sp>
      <p:sp>
        <p:nvSpPr>
          <p:cNvPr id="788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Poor personal appearance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Negative attitude – evasive, using excuses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Lack of interest and enthusiasm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Lack of preparation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Poor knowledge of role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Failure to give concrete examples of skills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Over emphasis on money/rewards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Lack of career plan</a:t>
            </a:r>
          </a:p>
        </p:txBody>
      </p:sp>
    </p:spTree>
    <p:extLst>
      <p:ext uri="{BB962C8B-B14F-4D97-AF65-F5344CB8AC3E}">
        <p14:creationId xmlns:p14="http://schemas.microsoft.com/office/powerpoint/2010/main" val="8617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After the Interview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000066"/>
              </a:buClr>
              <a:buFont typeface="Wingdings" panose="05000000000000000000" pitchFamily="2" charset="2"/>
              <a:buNone/>
            </a:pPr>
            <a:r>
              <a:rPr lang="en-IE" sz="2400" dirty="0">
                <a:latin typeface="Arial Rounded MT Bold" panose="020F0704030504030204" pitchFamily="34" charset="0"/>
              </a:rPr>
              <a:t>Review own performance</a:t>
            </a:r>
          </a:p>
          <a:p>
            <a:pPr>
              <a:lnSpc>
                <a:spcPct val="90000"/>
              </a:lnSpc>
              <a:buClr>
                <a:srgbClr val="000066"/>
              </a:buClr>
              <a:buFont typeface="Wingdings" panose="05000000000000000000" pitchFamily="2" charset="2"/>
              <a:buNone/>
            </a:pPr>
            <a:r>
              <a:rPr lang="en-GB" sz="2400" dirty="0">
                <a:latin typeface="Arial Rounded MT Bold" panose="020F0704030504030204" pitchFamily="34" charset="0"/>
              </a:rPr>
              <a:t>		</a:t>
            </a:r>
            <a:r>
              <a:rPr lang="en-GB" sz="2000" dirty="0">
                <a:latin typeface="Arial Rounded MT Bold" panose="020F0704030504030204" pitchFamily="34" charset="0"/>
              </a:rPr>
              <a:t>what went well</a:t>
            </a:r>
          </a:p>
          <a:p>
            <a:pPr>
              <a:lnSpc>
                <a:spcPct val="90000"/>
              </a:lnSpc>
              <a:buClr>
                <a:srgbClr val="000066"/>
              </a:buClr>
              <a:buFont typeface="Wingdings" panose="05000000000000000000" pitchFamily="2" charset="2"/>
              <a:buNone/>
            </a:pPr>
            <a:r>
              <a:rPr lang="en-GB" sz="2000" dirty="0">
                <a:latin typeface="Arial Rounded MT Bold" panose="020F0704030504030204" pitchFamily="34" charset="0"/>
              </a:rPr>
              <a:t>		what went badly</a:t>
            </a:r>
          </a:p>
          <a:p>
            <a:pPr>
              <a:lnSpc>
                <a:spcPct val="90000"/>
              </a:lnSpc>
              <a:buClr>
                <a:srgbClr val="000066"/>
              </a:buClr>
              <a:buFont typeface="Wingdings" panose="05000000000000000000" pitchFamily="2" charset="2"/>
              <a:buNone/>
            </a:pPr>
            <a:r>
              <a:rPr lang="en-GB" sz="2000" dirty="0">
                <a:latin typeface="Arial Rounded MT Bold" panose="020F0704030504030204" pitchFamily="34" charset="0"/>
              </a:rPr>
              <a:t>		what you wished you had said</a:t>
            </a:r>
          </a:p>
          <a:p>
            <a:pPr>
              <a:lnSpc>
                <a:spcPct val="90000"/>
              </a:lnSpc>
              <a:buClr>
                <a:srgbClr val="000066"/>
              </a:buClr>
              <a:buFont typeface="Wingdings" panose="05000000000000000000" pitchFamily="2" charset="2"/>
              <a:buNone/>
            </a:pPr>
            <a:r>
              <a:rPr lang="en-IE" sz="2000" dirty="0">
                <a:latin typeface="Arial Rounded MT Bold" panose="020F0704030504030204" pitchFamily="34" charset="0"/>
              </a:rPr>
              <a:t>		prepare for next stage</a:t>
            </a:r>
            <a:endParaRPr lang="en-GB" dirty="0"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  <a:buClr>
                <a:srgbClr val="000066"/>
              </a:buClr>
              <a:buFont typeface="Wingdings" panose="05000000000000000000" pitchFamily="2" charset="2"/>
              <a:buNone/>
            </a:pPr>
            <a:r>
              <a:rPr lang="en-GB" sz="2400" dirty="0">
                <a:latin typeface="Arial Rounded MT Bold" panose="020F0704030504030204" pitchFamily="34" charset="0"/>
              </a:rPr>
              <a:t>Invitation to second / final round interviews</a:t>
            </a:r>
          </a:p>
          <a:p>
            <a:pPr>
              <a:lnSpc>
                <a:spcPct val="90000"/>
              </a:lnSpc>
              <a:buClr>
                <a:srgbClr val="000066"/>
              </a:buClr>
              <a:buFont typeface="Wingdings" panose="05000000000000000000" pitchFamily="2" charset="2"/>
              <a:buNone/>
            </a:pPr>
            <a:r>
              <a:rPr lang="en-GB" sz="2400" dirty="0">
                <a:latin typeface="Arial Rounded MT Bold" panose="020F0704030504030204" pitchFamily="34" charset="0"/>
              </a:rPr>
              <a:t>		</a:t>
            </a:r>
            <a:r>
              <a:rPr lang="en-GB" sz="2000" dirty="0">
                <a:latin typeface="Arial Rounded MT Bold" panose="020F0704030504030204" pitchFamily="34" charset="0"/>
              </a:rPr>
              <a:t>assessment centre </a:t>
            </a:r>
          </a:p>
          <a:p>
            <a:pPr>
              <a:lnSpc>
                <a:spcPct val="90000"/>
              </a:lnSpc>
              <a:buClr>
                <a:srgbClr val="000066"/>
              </a:buClr>
              <a:buFont typeface="Wingdings" panose="05000000000000000000" pitchFamily="2" charset="2"/>
              <a:buNone/>
            </a:pPr>
            <a:r>
              <a:rPr lang="en-GB" sz="2000" dirty="0">
                <a:latin typeface="Arial Rounded MT Bold" panose="020F0704030504030204" pitchFamily="34" charset="0"/>
              </a:rPr>
              <a:t>		psychometric testing</a:t>
            </a:r>
          </a:p>
          <a:p>
            <a:pPr>
              <a:lnSpc>
                <a:spcPct val="90000"/>
              </a:lnSpc>
              <a:buClr>
                <a:srgbClr val="000066"/>
              </a:buClr>
              <a:buFont typeface="Wingdings" panose="05000000000000000000" pitchFamily="2" charset="2"/>
              <a:buNone/>
            </a:pPr>
            <a:r>
              <a:rPr lang="en-GB" sz="2000" dirty="0">
                <a:latin typeface="Arial Rounded MT Bold" panose="020F0704030504030204" pitchFamily="34" charset="0"/>
              </a:rPr>
              <a:t>		panel interview</a:t>
            </a:r>
          </a:p>
          <a:p>
            <a:pPr>
              <a:lnSpc>
                <a:spcPct val="90000"/>
              </a:lnSpc>
              <a:buClr>
                <a:srgbClr val="000066"/>
              </a:buClr>
              <a:buFont typeface="Wingdings" panose="05000000000000000000" pitchFamily="2" charset="2"/>
              <a:buNone/>
            </a:pPr>
            <a:r>
              <a:rPr lang="en-GB" sz="2400" dirty="0">
                <a:latin typeface="Arial Rounded MT Bold" panose="020F0704030504030204" pitchFamily="34" charset="0"/>
              </a:rPr>
              <a:t>Rejection letter / email</a:t>
            </a:r>
          </a:p>
          <a:p>
            <a:pPr>
              <a:lnSpc>
                <a:spcPct val="90000"/>
              </a:lnSpc>
              <a:buClr>
                <a:srgbClr val="000066"/>
              </a:buClr>
              <a:buFont typeface="Wingdings" panose="05000000000000000000" pitchFamily="2" charset="2"/>
              <a:buNone/>
            </a:pPr>
            <a:r>
              <a:rPr lang="en-GB" sz="2400" dirty="0">
                <a:latin typeface="Arial Rounded MT Bold" panose="020F0704030504030204" pitchFamily="34" charset="0"/>
              </a:rPr>
              <a:t>		</a:t>
            </a:r>
            <a:r>
              <a:rPr lang="en-GB" sz="2000" dirty="0">
                <a:latin typeface="Arial Rounded MT Bold" panose="020F0704030504030204" pitchFamily="34" charset="0"/>
              </a:rPr>
              <a:t>if you can request feedback - use it</a:t>
            </a:r>
          </a:p>
          <a:p>
            <a:pPr>
              <a:lnSpc>
                <a:spcPct val="90000"/>
              </a:lnSpc>
            </a:pPr>
            <a:endParaRPr lang="en-IE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1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rial Rounded MT Bold" panose="020F0704030504030204" pitchFamily="34" charset="0"/>
              </a:rPr>
              <a:t>Objectives of </a:t>
            </a:r>
            <a:r>
              <a:rPr lang="en-IN" b="1" dirty="0" smtClean="0">
                <a:latin typeface="Arial Rounded MT Bold" panose="020F0704030504030204" pitchFamily="34" charset="0"/>
              </a:rPr>
              <a:t>Interview</a:t>
            </a:r>
            <a:endParaRPr lang="en-IN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IN" dirty="0">
              <a:latin typeface="Arial Rounded MT Bold" panose="020F0704030504030204" pitchFamily="34" charset="0"/>
            </a:endParaRPr>
          </a:p>
          <a:p>
            <a:r>
              <a:rPr lang="en-IN" dirty="0">
                <a:latin typeface="Arial Rounded MT Bold" panose="020F0704030504030204" pitchFamily="34" charset="0"/>
              </a:rPr>
              <a:t>In the selection process, interview serves the </a:t>
            </a:r>
            <a:r>
              <a:rPr lang="en-IN" dirty="0" smtClean="0">
                <a:latin typeface="Arial Rounded MT Bold" panose="020F0704030504030204" pitchFamily="34" charset="0"/>
              </a:rPr>
              <a:t>following</a:t>
            </a:r>
            <a:endParaRPr lang="en-IN" dirty="0">
              <a:latin typeface="Arial Rounded MT Bold" panose="020F0704030504030204" pitchFamily="34" charset="0"/>
            </a:endParaRPr>
          </a:p>
          <a:p>
            <a:endParaRPr lang="en-IN" dirty="0">
              <a:latin typeface="Arial Rounded MT Bold" panose="020F0704030504030204" pitchFamily="34" charset="0"/>
            </a:endParaRPr>
          </a:p>
          <a:p>
            <a:r>
              <a:rPr lang="en-IN" dirty="0">
                <a:latin typeface="Arial Rounded MT Bold" panose="020F0704030504030204" pitchFamily="34" charset="0"/>
              </a:rPr>
              <a:t>1. Verifies the information obtained through application form and tests.</a:t>
            </a:r>
          </a:p>
          <a:p>
            <a:endParaRPr lang="en-IN" dirty="0">
              <a:latin typeface="Arial Rounded MT Bold" panose="020F0704030504030204" pitchFamily="34" charset="0"/>
            </a:endParaRPr>
          </a:p>
          <a:p>
            <a:r>
              <a:rPr lang="en-IN" dirty="0" smtClean="0">
                <a:latin typeface="Arial Rounded MT Bold" panose="020F0704030504030204" pitchFamily="34" charset="0"/>
              </a:rPr>
              <a:t>2</a:t>
            </a:r>
            <a:r>
              <a:rPr lang="en-IN" dirty="0">
                <a:latin typeface="Arial Rounded MT Bold" panose="020F0704030504030204" pitchFamily="34" charset="0"/>
              </a:rPr>
              <a:t>. Helps obtain additional information from the applicant otherwise not available.</a:t>
            </a:r>
          </a:p>
          <a:p>
            <a:endParaRPr lang="en-IN" dirty="0">
              <a:latin typeface="Arial Rounded MT Bold" panose="020F0704030504030204" pitchFamily="34" charset="0"/>
            </a:endParaRPr>
          </a:p>
          <a:p>
            <a:r>
              <a:rPr lang="en-IN" dirty="0">
                <a:latin typeface="Arial Rounded MT Bold" panose="020F0704030504030204" pitchFamily="34" charset="0"/>
              </a:rPr>
              <a:t>3. Gives the candidate necessary facts and information about the job and the organisation.</a:t>
            </a:r>
          </a:p>
          <a:p>
            <a:endParaRPr lang="en-IN" dirty="0">
              <a:latin typeface="Arial Rounded MT Bold" panose="020F0704030504030204" pitchFamily="34" charset="0"/>
            </a:endParaRPr>
          </a:p>
          <a:p>
            <a:r>
              <a:rPr lang="en-IN" dirty="0">
                <a:latin typeface="Arial Rounded MT Bold" panose="020F0704030504030204" pitchFamily="34" charset="0"/>
              </a:rPr>
              <a:t>4. Helps establish mutual understanding between the company and the candidate and build the company’s image.</a:t>
            </a:r>
          </a:p>
        </p:txBody>
      </p:sp>
    </p:spTree>
    <p:extLst>
      <p:ext uri="{BB962C8B-B14F-4D97-AF65-F5344CB8AC3E}">
        <p14:creationId xmlns:p14="http://schemas.microsoft.com/office/powerpoint/2010/main" val="17390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 Rounded MT Bold" panose="020F0704030504030204" pitchFamily="34" charset="0"/>
              </a:rPr>
              <a:t>Telephone Interviews</a:t>
            </a:r>
          </a:p>
        </p:txBody>
      </p:sp>
      <p:sp>
        <p:nvSpPr>
          <p:cNvPr id="962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 Rounded MT Bold" panose="020F0704030504030204" pitchFamily="34" charset="0"/>
              </a:rPr>
              <a:t>Prepare as thoroughly as for ‘real’ interview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Rounded MT Bold" panose="020F0704030504030204" pitchFamily="34" charset="0"/>
              </a:rPr>
              <a:t>Select comfortable, private, quiet  place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 Rounded MT Bold" panose="020F0704030504030204" pitchFamily="34" charset="0"/>
              </a:rPr>
              <a:t>Have </a:t>
            </a:r>
            <a:r>
              <a:rPr lang="en-US" sz="2400" dirty="0">
                <a:latin typeface="Arial Rounded MT Bold" panose="020F0704030504030204" pitchFamily="34" charset="0"/>
              </a:rPr>
              <a:t>copy of CV and company information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Rounded MT Bold" panose="020F0704030504030204" pitchFamily="34" charset="0"/>
              </a:rPr>
              <a:t>Have pen and paper at hand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Rounded MT Bold" panose="020F0704030504030204" pitchFamily="34" charset="0"/>
              </a:rPr>
              <a:t>Prepare for usual interview questions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Rounded MT Bold" panose="020F0704030504030204" pitchFamily="34" charset="0"/>
              </a:rPr>
              <a:t>Practice on phone</a:t>
            </a:r>
          </a:p>
          <a:p>
            <a:pPr lvl="1">
              <a:lnSpc>
                <a:spcPct val="90000"/>
              </a:lnSpc>
            </a:pPr>
            <a:r>
              <a:rPr lang="en-US" sz="2000" i="1" dirty="0">
                <a:latin typeface="Arial Rounded MT Bold" panose="020F0704030504030204" pitchFamily="34" charset="0"/>
              </a:rPr>
              <a:t>Record answers</a:t>
            </a:r>
          </a:p>
          <a:p>
            <a:pPr lvl="1">
              <a:lnSpc>
                <a:spcPct val="90000"/>
              </a:lnSpc>
            </a:pPr>
            <a:r>
              <a:rPr lang="en-US" sz="2000" i="1" dirty="0">
                <a:latin typeface="Arial Rounded MT Bold" panose="020F0704030504030204" pitchFamily="34" charset="0"/>
              </a:rPr>
              <a:t>Try  standing</a:t>
            </a:r>
          </a:p>
          <a:p>
            <a:pPr lvl="1">
              <a:lnSpc>
                <a:spcPct val="90000"/>
              </a:lnSpc>
            </a:pPr>
            <a:r>
              <a:rPr lang="en-US" sz="2000" i="1" dirty="0">
                <a:latin typeface="Arial Rounded MT Bold" panose="020F0704030504030204" pitchFamily="34" charset="0"/>
              </a:rPr>
              <a:t>Smile and use gestures</a:t>
            </a:r>
          </a:p>
          <a:p>
            <a:pPr lvl="1">
              <a:lnSpc>
                <a:spcPct val="90000"/>
              </a:lnSpc>
            </a:pPr>
            <a:r>
              <a:rPr lang="en-US" sz="2000" i="1" dirty="0">
                <a:latin typeface="Arial Rounded MT Bold" panose="020F0704030504030204" pitchFamily="34" charset="0"/>
              </a:rPr>
              <a:t>Avoid monotones</a:t>
            </a:r>
            <a:endParaRPr lang="en-US" dirty="0"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Rounded MT Bold" panose="020F0704030504030204" pitchFamily="34" charset="0"/>
              </a:rPr>
              <a:t>Be yourself</a:t>
            </a:r>
          </a:p>
        </p:txBody>
      </p:sp>
    </p:spTree>
    <p:extLst>
      <p:ext uri="{BB962C8B-B14F-4D97-AF65-F5344CB8AC3E}">
        <p14:creationId xmlns:p14="http://schemas.microsoft.com/office/powerpoint/2010/main" val="32504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>
                <a:latin typeface="Arial Rounded MT Bold" panose="020F0704030504030204" pitchFamily="34" charset="0"/>
              </a:rPr>
              <a:t>Other Types  Of Interviews</a:t>
            </a:r>
          </a:p>
        </p:txBody>
      </p:sp>
      <p:sp>
        <p:nvSpPr>
          <p:cNvPr id="583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09800" y="1828800"/>
            <a:ext cx="7772400" cy="4267200"/>
          </a:xfrm>
        </p:spPr>
        <p:txBody>
          <a:bodyPr>
            <a:normAutofit lnSpcReduction="10000"/>
          </a:bodyPr>
          <a:lstStyle/>
          <a:p>
            <a:r>
              <a:rPr lang="en-IE" sz="2400" dirty="0">
                <a:latin typeface="Arial Rounded MT Bold" panose="020F0704030504030204" pitchFamily="34" charset="0"/>
              </a:rPr>
              <a:t>Rotating</a:t>
            </a:r>
          </a:p>
          <a:p>
            <a:pPr lvl="1"/>
            <a:r>
              <a:rPr lang="en-IE" sz="2000" dirty="0">
                <a:latin typeface="Arial Rounded MT Bold" panose="020F0704030504030204" pitchFamily="34" charset="0"/>
              </a:rPr>
              <a:t>Like one-to-one with different interviewers</a:t>
            </a:r>
            <a:endParaRPr lang="en-IE" dirty="0">
              <a:latin typeface="Arial Rounded MT Bold" panose="020F0704030504030204" pitchFamily="34" charset="0"/>
            </a:endParaRPr>
          </a:p>
          <a:p>
            <a:r>
              <a:rPr lang="en-IE" sz="2400" dirty="0">
                <a:latin typeface="Arial Rounded MT Bold" panose="020F0704030504030204" pitchFamily="34" charset="0"/>
              </a:rPr>
              <a:t>Group</a:t>
            </a:r>
          </a:p>
          <a:p>
            <a:pPr lvl="1"/>
            <a:r>
              <a:rPr lang="en-IE" sz="2000" dirty="0">
                <a:latin typeface="Arial Rounded MT Bold" panose="020F0704030504030204" pitchFamily="34" charset="0"/>
              </a:rPr>
              <a:t>6-8 candidates</a:t>
            </a:r>
            <a:endParaRPr lang="en-IE" dirty="0">
              <a:latin typeface="Arial Rounded MT Bold" panose="020F0704030504030204" pitchFamily="34" charset="0"/>
            </a:endParaRPr>
          </a:p>
          <a:p>
            <a:pPr lvl="1"/>
            <a:r>
              <a:rPr lang="en-IE" sz="2000" dirty="0">
                <a:latin typeface="Arial Rounded MT Bold" panose="020F0704030504030204" pitchFamily="34" charset="0"/>
              </a:rPr>
              <a:t>Group observed while discussing topic</a:t>
            </a:r>
          </a:p>
          <a:p>
            <a:pPr lvl="1"/>
            <a:r>
              <a:rPr lang="en-IE" sz="2000" dirty="0">
                <a:latin typeface="Arial Rounded MT Bold" panose="020F0704030504030204" pitchFamily="34" charset="0"/>
              </a:rPr>
              <a:t>Be aware of group interaction</a:t>
            </a:r>
          </a:p>
          <a:p>
            <a:r>
              <a:rPr lang="en-IE" sz="2400" dirty="0">
                <a:latin typeface="Arial Rounded MT Bold" panose="020F0704030504030204" pitchFamily="34" charset="0"/>
              </a:rPr>
              <a:t>Panel</a:t>
            </a:r>
          </a:p>
          <a:p>
            <a:pPr lvl="1"/>
            <a:r>
              <a:rPr lang="en-IE" sz="2000" dirty="0">
                <a:latin typeface="Arial Rounded MT Bold" panose="020F0704030504030204" pitchFamily="34" charset="0"/>
              </a:rPr>
              <a:t>2-5 interviewers, or as many as 13!!</a:t>
            </a:r>
          </a:p>
          <a:p>
            <a:pPr lvl="1"/>
            <a:r>
              <a:rPr lang="en-IE" sz="2000" dirty="0">
                <a:latin typeface="Arial Rounded MT Bold" panose="020F0704030504030204" pitchFamily="34" charset="0"/>
              </a:rPr>
              <a:t>Try to identify different roles</a:t>
            </a:r>
          </a:p>
          <a:p>
            <a:pPr lvl="1"/>
            <a:r>
              <a:rPr lang="en-IE" sz="2000" dirty="0">
                <a:latin typeface="Arial Rounded MT Bold" panose="020F0704030504030204" pitchFamily="34" charset="0"/>
              </a:rPr>
              <a:t>Respond to interviewer, include others through eye contact</a:t>
            </a:r>
          </a:p>
          <a:p>
            <a:pPr lvl="1"/>
            <a:r>
              <a:rPr lang="en-IE" sz="2000" dirty="0">
                <a:latin typeface="Arial Rounded MT Bold" panose="020F0704030504030204" pitchFamily="34" charset="0"/>
              </a:rPr>
              <a:t>May involve presentation</a:t>
            </a:r>
          </a:p>
          <a:p>
            <a:pPr lvl="1"/>
            <a:endParaRPr lang="en-IE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191314" y="685800"/>
            <a:ext cx="6480048" cy="12954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dirty="0" smtClean="0"/>
              <a:t>Interview preparation</a:t>
            </a:r>
            <a:endParaRPr dirty="0"/>
          </a:p>
        </p:txBody>
      </p:sp>
      <p:pic>
        <p:nvPicPr>
          <p:cNvPr id="7171" name="Picture 6" descr="C:\Documents and Settings\squeene\Local Settings\Temporary Internet Files\Content.IE5\WOVXT0I5\MPj0438509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228044"/>
            <a:ext cx="3733800" cy="402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00" y="2228044"/>
            <a:ext cx="3611898" cy="402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78176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 Rounded MT Bold" panose="020F0704030504030204" pitchFamily="34" charset="0"/>
              </a:rPr>
              <a:t>Before The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 Rounded MT Bold" panose="020F0704030504030204" pitchFamily="34" charset="0"/>
              </a:rPr>
              <a:t>Research the potential employer</a:t>
            </a:r>
          </a:p>
          <a:p>
            <a:pPr eaLnBrk="1" hangingPunct="1"/>
            <a:r>
              <a:rPr lang="en-US" smtClean="0">
                <a:latin typeface="Arial Rounded MT Bold" panose="020F0704030504030204" pitchFamily="34" charset="0"/>
              </a:rPr>
              <a:t>Review the job description and be able to match your experience and education with the duties of the position</a:t>
            </a:r>
          </a:p>
          <a:p>
            <a:pPr eaLnBrk="1" hangingPunct="1"/>
            <a:r>
              <a:rPr lang="en-US" smtClean="0">
                <a:latin typeface="Arial Rounded MT Bold" panose="020F0704030504030204" pitchFamily="34" charset="0"/>
              </a:rPr>
              <a:t>Prepare a 1 to 2 minute script about yourself</a:t>
            </a:r>
          </a:p>
          <a:p>
            <a:pPr eaLnBrk="1" hangingPunct="1"/>
            <a:r>
              <a:rPr lang="en-US" smtClean="0">
                <a:latin typeface="Arial Rounded MT Bold" panose="020F0704030504030204" pitchFamily="34" charset="0"/>
              </a:rPr>
              <a:t>Make sure you have the appropriate interview attire</a:t>
            </a:r>
          </a:p>
        </p:txBody>
      </p:sp>
    </p:spTree>
    <p:extLst>
      <p:ext uri="{BB962C8B-B14F-4D97-AF65-F5344CB8AC3E}">
        <p14:creationId xmlns:p14="http://schemas.microsoft.com/office/powerpoint/2010/main" val="1780124111"/>
      </p:ext>
    </p:extLst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70456" y="365125"/>
            <a:ext cx="11083344" cy="1325563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Rounded MT Bold" panose="020F0704030504030204" pitchFamily="34" charset="0"/>
              </a:rPr>
              <a:t>Tips Regarding Attire (Men)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825625"/>
            <a:ext cx="11083344" cy="43513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Rounded MT Bold" panose="020F0704030504030204" pitchFamily="34" charset="0"/>
              </a:rPr>
              <a:t>If possible, wear a suit to the interview</a:t>
            </a:r>
          </a:p>
          <a:p>
            <a:pPr eaLnBrk="1" hangingPunct="1"/>
            <a:r>
              <a:rPr lang="en-US" dirty="0" smtClean="0">
                <a:latin typeface="Arial Rounded MT Bold" panose="020F0704030504030204" pitchFamily="34" charset="0"/>
              </a:rPr>
              <a:t>Belt and shoes should be same color</a:t>
            </a:r>
          </a:p>
          <a:p>
            <a:pPr eaLnBrk="1" hangingPunct="1"/>
            <a:r>
              <a:rPr lang="en-US" dirty="0" smtClean="0">
                <a:latin typeface="Arial Rounded MT Bold" panose="020F0704030504030204" pitchFamily="34" charset="0"/>
              </a:rPr>
              <a:t>Avoid ties with elaborate patterns or too many colors</a:t>
            </a:r>
          </a:p>
          <a:p>
            <a:pPr eaLnBrk="1" hangingPunct="1"/>
            <a:r>
              <a:rPr lang="en-US" dirty="0" smtClean="0">
                <a:latin typeface="Arial Rounded MT Bold" panose="020F0704030504030204" pitchFamily="34" charset="0"/>
              </a:rPr>
              <a:t>A wedding ring and/or watch is generally the only jewelry that should be worn</a:t>
            </a:r>
          </a:p>
          <a:p>
            <a:pPr eaLnBrk="1" hangingPunct="1"/>
            <a:r>
              <a:rPr lang="en-US" dirty="0" smtClean="0">
                <a:latin typeface="Arial Rounded MT Bold" panose="020F0704030504030204" pitchFamily="34" charset="0"/>
              </a:rPr>
              <a:t>Head to Toe: Hair should be well groomed and shoes should be polished</a:t>
            </a:r>
          </a:p>
          <a:p>
            <a:pPr eaLnBrk="1" hangingPunct="1"/>
            <a:endParaRPr lang="en-US" dirty="0" smtClean="0">
              <a:latin typeface="Arial Rounded MT Bold" panose="020F0704030504030204" pitchFamily="34" charset="0"/>
            </a:endParaRPr>
          </a:p>
        </p:txBody>
      </p:sp>
      <p:pic>
        <p:nvPicPr>
          <p:cNvPr id="9220" name="Picture 5" descr="C:\Documents and Settings\squeene\Local Settings\Temporary Internet Files\Content.IE5\1W6N9C18\MPj0438528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546" y="304800"/>
            <a:ext cx="1445654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173376"/>
      </p:ext>
    </p:extLst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4" name="Picture 4" descr="https://media.licdn.com/mpr/mpr/shrinknp_1000_1000/AAEAAQAAAAAAAAY4AAAAJGExMDQyY2QwLTc2MWUtNGUxOC04ZDVlLWJmODJhMWZhNGQz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840" y="10407"/>
            <a:ext cx="6431159" cy="684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3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540" y="257657"/>
            <a:ext cx="8142921" cy="637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3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Who Would You Hire?</a:t>
            </a:r>
          </a:p>
        </p:txBody>
      </p:sp>
      <p:pic>
        <p:nvPicPr>
          <p:cNvPr id="10243" name="Content Placeholder 3" descr="266970_fpx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905000"/>
            <a:ext cx="3124200" cy="3962400"/>
          </a:xfrm>
        </p:spPr>
      </p:pic>
      <p:pic>
        <p:nvPicPr>
          <p:cNvPr id="10244" name="Content Placeholder 6" descr="mm-871_zi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919288"/>
            <a:ext cx="3352800" cy="3886200"/>
          </a:xfrm>
        </p:spPr>
      </p:pic>
    </p:spTree>
    <p:extLst>
      <p:ext uri="{BB962C8B-B14F-4D97-AF65-F5344CB8AC3E}">
        <p14:creationId xmlns:p14="http://schemas.microsoft.com/office/powerpoint/2010/main" val="2018051430"/>
      </p:ext>
    </p:extLst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Arial Rounded MT Bold" panose="020F0704030504030204" pitchFamily="34" charset="0"/>
              </a:rPr>
              <a:t>Tips Regarding Attire (Women)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 Rounded MT Bold" panose="020F0704030504030204" pitchFamily="34" charset="0"/>
              </a:rPr>
              <a:t>A suit or dress is preferable</a:t>
            </a:r>
          </a:p>
          <a:p>
            <a:pPr eaLnBrk="1" hangingPunct="1"/>
            <a:r>
              <a:rPr lang="en-US" smtClean="0">
                <a:latin typeface="Arial Rounded MT Bold" panose="020F0704030504030204" pitchFamily="34" charset="0"/>
              </a:rPr>
              <a:t>Skirts should meet at the top of the knee or longer</a:t>
            </a:r>
          </a:p>
          <a:p>
            <a:pPr eaLnBrk="1" hangingPunct="1"/>
            <a:r>
              <a:rPr lang="en-US" smtClean="0">
                <a:latin typeface="Arial Rounded MT Bold" panose="020F0704030504030204" pitchFamily="34" charset="0"/>
              </a:rPr>
              <a:t>The amount of jewelry should be minimized</a:t>
            </a:r>
          </a:p>
          <a:p>
            <a:pPr eaLnBrk="1" hangingPunct="1"/>
            <a:r>
              <a:rPr lang="en-US" smtClean="0">
                <a:latin typeface="Arial Rounded MT Bold" panose="020F0704030504030204" pitchFamily="34" charset="0"/>
              </a:rPr>
              <a:t>Make-up should be light</a:t>
            </a:r>
          </a:p>
          <a:p>
            <a:pPr eaLnBrk="1" hangingPunct="1"/>
            <a:r>
              <a:rPr lang="en-US" smtClean="0">
                <a:latin typeface="Arial Rounded MT Bold" panose="020F0704030504030204" pitchFamily="34" charset="0"/>
              </a:rPr>
              <a:t>Avoid perfumes and scented powders</a:t>
            </a:r>
          </a:p>
        </p:txBody>
      </p:sp>
    </p:spTree>
    <p:extLst>
      <p:ext uri="{BB962C8B-B14F-4D97-AF65-F5344CB8AC3E}">
        <p14:creationId xmlns:p14="http://schemas.microsoft.com/office/powerpoint/2010/main" val="3297131148"/>
      </p:ext>
    </p:extLst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Image result for interview dress code fem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24" y="13889"/>
            <a:ext cx="7251581" cy="687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33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MCj023174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326" y="2209801"/>
            <a:ext cx="2895600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Facts of Interviewing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6477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Rounded MT Bold" panose="020F0704030504030204" pitchFamily="34" charset="0"/>
              </a:rPr>
              <a:t>Interviews are the most widely used process for screening job applicants.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 Rounded MT Bold" panose="020F0704030504030204" pitchFamily="34" charset="0"/>
              </a:rPr>
              <a:t>They provide the most direct information about a candidate’s background, personality, and skills.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 Rounded MT Bold" panose="020F0704030504030204" pitchFamily="34" charset="0"/>
              </a:rPr>
              <a:t>The purpose of an interview is to receive the job offer.</a:t>
            </a:r>
          </a:p>
        </p:txBody>
      </p:sp>
    </p:spTree>
    <p:extLst>
      <p:ext uri="{BB962C8B-B14F-4D97-AF65-F5344CB8AC3E}">
        <p14:creationId xmlns:p14="http://schemas.microsoft.com/office/powerpoint/2010/main" val="42480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Image result for interview dress co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921" y="68908"/>
            <a:ext cx="8902158" cy="668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5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 Rounded MT Bold" panose="020F0704030504030204" pitchFamily="34" charset="0"/>
              </a:rPr>
              <a:t>Starting The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420624" indent="-384048">
              <a:buFont typeface="Wingdings 2"/>
              <a:buChar char=""/>
              <a:defRPr/>
            </a:pPr>
            <a:r>
              <a:rPr lang="en-US" dirty="0" smtClean="0">
                <a:latin typeface="Arial Rounded MT Bold" panose="020F0704030504030204" pitchFamily="34" charset="0"/>
              </a:rPr>
              <a:t>Be sure to arrive 10 to 15 minutes prior to the start of the interview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en-US" dirty="0" smtClean="0">
                <a:latin typeface="Arial Rounded MT Bold" panose="020F0704030504030204" pitchFamily="34" charset="0"/>
              </a:rPr>
              <a:t>Greet the interviewer with a firm handshake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en-US" dirty="0" smtClean="0">
                <a:latin typeface="Arial Rounded MT Bold" panose="020F0704030504030204" pitchFamily="34" charset="0"/>
              </a:rPr>
              <a:t>Maintain good eye contact and posture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en-US" dirty="0" smtClean="0">
                <a:latin typeface="Arial Rounded MT Bold" panose="020F0704030504030204" pitchFamily="34" charset="0"/>
              </a:rPr>
              <a:t>Make sure you are energetic and enthusiastic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en-US" dirty="0" smtClean="0">
                <a:latin typeface="Arial Rounded MT Bold" panose="020F0704030504030204" pitchFamily="34" charset="0"/>
              </a:rPr>
              <a:t>Speak clearly and articulate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14340" name="Picture 3" descr="C:\Documents and Settings\squeene\Local Settings\Temporary Internet Files\Content.IE5\TC8HAB1N\MPj0430803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8151" y="3366756"/>
            <a:ext cx="3962400" cy="3048000"/>
          </a:xfrm>
        </p:spPr>
      </p:pic>
      <p:pic>
        <p:nvPicPr>
          <p:cNvPr id="5" name="Picture 6" descr="Image result for interview skil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799" y="511785"/>
            <a:ext cx="3989751" cy="297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00965"/>
      </p:ext>
    </p:extLst>
  </p:cSld>
  <p:clrMapOvr>
    <a:masterClrMapping/>
  </p:clrMapOvr>
  <p:transition advTm="14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 Rounded MT Bold" panose="020F0704030504030204" pitchFamily="34" charset="0"/>
              </a:rPr>
              <a:t>Standard Interview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Rounded MT Bold" panose="020F0704030504030204" pitchFamily="34" charset="0"/>
              </a:rPr>
              <a:t>Would you tell me about yourself?</a:t>
            </a:r>
          </a:p>
          <a:p>
            <a:pPr eaLnBrk="1" hangingPunct="1"/>
            <a:r>
              <a:rPr lang="en-US" dirty="0">
                <a:latin typeface="Arial Rounded MT Bold" panose="020F0704030504030204" pitchFamily="34" charset="0"/>
              </a:rPr>
              <a:t>What is your greatest strength?</a:t>
            </a:r>
          </a:p>
          <a:p>
            <a:pPr eaLnBrk="1" hangingPunct="1"/>
            <a:r>
              <a:rPr lang="en-US" dirty="0">
                <a:latin typeface="Arial Rounded MT Bold" panose="020F0704030504030204" pitchFamily="34" charset="0"/>
              </a:rPr>
              <a:t>What is your greatest weakness?</a:t>
            </a:r>
          </a:p>
          <a:p>
            <a:pPr eaLnBrk="1" hangingPunct="1"/>
            <a:r>
              <a:rPr lang="en-US" dirty="0">
                <a:latin typeface="Arial Rounded MT Bold" panose="020F0704030504030204" pitchFamily="34" charset="0"/>
              </a:rPr>
              <a:t>Where do you see yourself in 5 years?</a:t>
            </a:r>
          </a:p>
          <a:p>
            <a:pPr eaLnBrk="1" hangingPunct="1"/>
            <a:r>
              <a:rPr lang="en-US" dirty="0">
                <a:latin typeface="Arial Rounded MT Bold" panose="020F0704030504030204" pitchFamily="34" charset="0"/>
              </a:rPr>
              <a:t>What about this position do you find most appealing?</a:t>
            </a:r>
          </a:p>
          <a:p>
            <a:pPr eaLnBrk="1" hangingPunct="1"/>
            <a:r>
              <a:rPr lang="en-US" dirty="0">
                <a:latin typeface="Arial Rounded MT Bold" panose="020F0704030504030204" pitchFamily="34" charset="0"/>
              </a:rPr>
              <a:t>Why do you want to work for our company?</a:t>
            </a:r>
          </a:p>
          <a:p>
            <a:pPr eaLnBrk="1" hangingPunct="1"/>
            <a:r>
              <a:rPr lang="en-US" dirty="0">
                <a:latin typeface="Arial Rounded MT Bold" panose="020F0704030504030204" pitchFamily="34" charset="0"/>
              </a:rPr>
              <a:t>Why should we hire you?</a:t>
            </a:r>
          </a:p>
        </p:txBody>
      </p:sp>
    </p:spTree>
    <p:extLst>
      <p:ext uri="{BB962C8B-B14F-4D97-AF65-F5344CB8AC3E}">
        <p14:creationId xmlns:p14="http://schemas.microsoft.com/office/powerpoint/2010/main" val="3059363239"/>
      </p:ext>
    </p:extLst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latin typeface="Arial Rounded MT Bold" panose="020F0704030504030204" pitchFamily="34" charset="0"/>
              </a:rPr>
              <a:t>The five most important factors interviewers considered when </a:t>
            </a:r>
            <a:r>
              <a:rPr lang="en-IN" b="1" dirty="0" smtClean="0">
                <a:latin typeface="Arial Rounded MT Bold" panose="020F0704030504030204" pitchFamily="34" charset="0"/>
              </a:rPr>
              <a:t>hiring</a:t>
            </a:r>
            <a:endParaRPr lang="en-IN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Arial Rounded MT Bold" panose="020F0704030504030204" pitchFamily="34" charset="0"/>
              </a:rPr>
              <a:t>Work </a:t>
            </a:r>
            <a:r>
              <a:rPr lang="en-IN" dirty="0">
                <a:latin typeface="Arial Rounded MT Bold" panose="020F0704030504030204" pitchFamily="34" charset="0"/>
              </a:rPr>
              <a:t>experience (36%)</a:t>
            </a:r>
          </a:p>
          <a:p>
            <a:r>
              <a:rPr lang="en-IN" dirty="0">
                <a:latin typeface="Arial Rounded MT Bold" panose="020F0704030504030204" pitchFamily="34" charset="0"/>
              </a:rPr>
              <a:t>First impressions of the candidate (24%)</a:t>
            </a:r>
          </a:p>
          <a:p>
            <a:r>
              <a:rPr lang="en-IN" dirty="0">
                <a:latin typeface="Arial Rounded MT Bold" panose="020F0704030504030204" pitchFamily="34" charset="0"/>
              </a:rPr>
              <a:t>Education (12%)</a:t>
            </a:r>
          </a:p>
          <a:p>
            <a:r>
              <a:rPr lang="en-IN" dirty="0">
                <a:latin typeface="Arial Rounded MT Bold" panose="020F0704030504030204" pitchFamily="34" charset="0"/>
              </a:rPr>
              <a:t>Professional qualifications (10%)</a:t>
            </a:r>
          </a:p>
          <a:p>
            <a:r>
              <a:rPr lang="en-IN" dirty="0">
                <a:latin typeface="Arial Rounded MT Bold" panose="020F0704030504030204" pitchFamily="34" charset="0"/>
              </a:rPr>
              <a:t>References (9%)</a:t>
            </a:r>
          </a:p>
          <a:p>
            <a:endParaRPr lang="en-IN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 Rounded MT Bold" panose="020F0704030504030204" pitchFamily="34" charset="0"/>
              </a:rPr>
              <a:t>Ask Questions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What are your expectations of the employees in your company?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What are the strengths and weaknesses of your organization?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Describe a typical day on the job in this position.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Avoid asking questions about salary and benefits.</a:t>
            </a:r>
          </a:p>
        </p:txBody>
      </p:sp>
      <p:pic>
        <p:nvPicPr>
          <p:cNvPr id="21508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38BE-F0F9-41D4-A968-B1A6D473EA1A}" type="slidenum">
              <a:rPr lang="en-US">
                <a:latin typeface="Arial Rounded MT Bold" panose="020F0704030504030204" pitchFamily="34" charset="0"/>
              </a:rPr>
              <a:pPr/>
              <a:t>45</a:t>
            </a:fld>
            <a:endParaRPr lang="en-US">
              <a:latin typeface="Arial Rounded MT Bold" panose="020F0704030504030204" pitchFamily="34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sz="4800" b="1" dirty="0">
                <a:latin typeface="Arial Rounded MT Bold" panose="020F0704030504030204" pitchFamily="34" charset="0"/>
              </a:rPr>
              <a:t>Graceful Exits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1070" y="1600201"/>
            <a:ext cx="9034530" cy="44037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2075" tIns="46038" rIns="92075" bIns="46038" rtlCol="0">
            <a:normAutofit/>
          </a:bodyPr>
          <a:lstStyle/>
          <a:p>
            <a:pPr>
              <a:buSzTx/>
              <a:buFont typeface="Wingdings" panose="05000000000000000000" pitchFamily="2" charset="2"/>
              <a:buChar char="§"/>
            </a:pPr>
            <a:r>
              <a:rPr lang="en-US" b="1" dirty="0">
                <a:latin typeface="Arial Rounded MT Bold" panose="020F070403050403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</a:rPr>
              <a:t>Thank you for your time</a:t>
            </a:r>
          </a:p>
          <a:p>
            <a:pPr>
              <a:buSzTx/>
              <a:buFont typeface="Wingdings" panose="05000000000000000000" pitchFamily="2" charset="2"/>
              <a:buChar char="§"/>
            </a:pPr>
            <a:r>
              <a:rPr lang="en-US" dirty="0">
                <a:latin typeface="Arial Rounded MT Bold" panose="020F0704030504030204" pitchFamily="34" charset="0"/>
              </a:rPr>
              <a:t>  I appreciate it</a:t>
            </a:r>
          </a:p>
          <a:p>
            <a:pPr>
              <a:buSzTx/>
              <a:buFont typeface="Wingdings" panose="05000000000000000000" pitchFamily="2" charset="2"/>
              <a:buChar char="§"/>
            </a:pPr>
            <a:r>
              <a:rPr lang="en-US" dirty="0">
                <a:latin typeface="Arial Rounded MT Bold" panose="020F0704030504030204" pitchFamily="34" charset="0"/>
              </a:rPr>
              <a:t>  I will be looking forward to hearing from you</a:t>
            </a:r>
          </a:p>
        </p:txBody>
      </p:sp>
    </p:spTree>
    <p:extLst>
      <p:ext uri="{BB962C8B-B14F-4D97-AF65-F5344CB8AC3E}">
        <p14:creationId xmlns:p14="http://schemas.microsoft.com/office/powerpoint/2010/main" val="1602528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5003" y="365125"/>
            <a:ext cx="10928797" cy="1325563"/>
          </a:xfrm>
        </p:spPr>
        <p:txBody>
          <a:bodyPr/>
          <a:lstStyle/>
          <a:p>
            <a:pPr algn="ctr"/>
            <a:r>
              <a:rPr lang="en-US" b="1" dirty="0">
                <a:latin typeface="Arial Rounded MT Bold" panose="020F0704030504030204" pitchFamily="34" charset="0"/>
              </a:rPr>
              <a:t>After the Interview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003" y="1825625"/>
            <a:ext cx="10928797" cy="4351338"/>
          </a:xfrm>
        </p:spPr>
        <p:txBody>
          <a:bodyPr/>
          <a:lstStyle/>
          <a:p>
            <a:r>
              <a:rPr lang="en-US">
                <a:latin typeface="Arial Rounded MT Bold" panose="020F0704030504030204" pitchFamily="34" charset="0"/>
              </a:rPr>
              <a:t>Evaluate your performance</a:t>
            </a:r>
          </a:p>
          <a:p>
            <a:r>
              <a:rPr lang="en-US">
                <a:latin typeface="Arial Rounded MT Bold" panose="020F0704030504030204" pitchFamily="34" charset="0"/>
              </a:rPr>
              <a:t>Send a thank-you note within 24 hours</a:t>
            </a:r>
          </a:p>
          <a:p>
            <a:r>
              <a:rPr lang="en-US">
                <a:latin typeface="Arial Rounded MT Bold" panose="020F0704030504030204" pitchFamily="34" charset="0"/>
              </a:rPr>
              <a:t>Keep records of important dates and details for the follow-up</a:t>
            </a:r>
          </a:p>
        </p:txBody>
      </p:sp>
      <p:pic>
        <p:nvPicPr>
          <p:cNvPr id="23556" name="Picture 4" descr="MCj043266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21" y="3505200"/>
            <a:ext cx="300937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90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155" y="232141"/>
            <a:ext cx="6422291" cy="642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9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Rounded MT Bold" panose="020F0704030504030204" pitchFamily="34" charset="0"/>
              </a:rPr>
              <a:t>Know Yourself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Employment objective and how it relates to the position and the employer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Educational background and how it relates to the position and the employer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Work experience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Abilities and skills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i="1" dirty="0">
                <a:latin typeface="Arial Rounded MT Bold" panose="020F0704030504030204" pitchFamily="34" charset="0"/>
              </a:rPr>
              <a:t>Always be able to give examples!</a:t>
            </a:r>
          </a:p>
        </p:txBody>
      </p:sp>
    </p:spTree>
    <p:extLst>
      <p:ext uri="{BB962C8B-B14F-4D97-AF65-F5344CB8AC3E}">
        <p14:creationId xmlns:p14="http://schemas.microsoft.com/office/powerpoint/2010/main" val="188178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Rounded MT Bold" panose="020F0704030504030204" pitchFamily="34" charset="0"/>
              </a:rPr>
              <a:t>Know the Employer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Research! Research! Research!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Prepare to demonstrate your knowledge of the profession and the company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Prepare to give reasons for your interest in working in that profession/company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Develop questions in advance to ask about the job/organization</a:t>
            </a:r>
          </a:p>
        </p:txBody>
      </p:sp>
    </p:spTree>
    <p:extLst>
      <p:ext uri="{BB962C8B-B14F-4D97-AF65-F5344CB8AC3E}">
        <p14:creationId xmlns:p14="http://schemas.microsoft.com/office/powerpoint/2010/main" val="26419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 Rounded MT Bold" panose="020F0704030504030204" pitchFamily="34" charset="0"/>
              </a:rPr>
              <a:t>Interview Preparation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>
                <a:latin typeface="Arial Rounded MT Bold" panose="020F0704030504030204" pitchFamily="34" charset="0"/>
              </a:rPr>
              <a:t>Situational Knowledge</a:t>
            </a:r>
          </a:p>
          <a:p>
            <a:pPr lvl="1"/>
            <a:r>
              <a:rPr lang="en-US" sz="2200">
                <a:latin typeface="Arial Rounded MT Bold" panose="020F0704030504030204" pitchFamily="34" charset="0"/>
              </a:rPr>
              <a:t>Where/when the interview takes place</a:t>
            </a:r>
          </a:p>
          <a:p>
            <a:pPr lvl="1"/>
            <a:r>
              <a:rPr lang="en-US" sz="2200">
                <a:latin typeface="Arial Rounded MT Bold" panose="020F0704030504030204" pitchFamily="34" charset="0"/>
              </a:rPr>
              <a:t>Arrive 10 minutes early!</a:t>
            </a:r>
          </a:p>
          <a:p>
            <a:pPr lvl="1">
              <a:buFont typeface="Wingdings" panose="05000000000000000000" pitchFamily="2" charset="2"/>
              <a:buNone/>
            </a:pPr>
            <a:endParaRPr lang="en-US" sz="2200">
              <a:latin typeface="Arial Rounded MT Bold" panose="020F0704030504030204" pitchFamily="34" charset="0"/>
            </a:endParaRPr>
          </a:p>
          <a:p>
            <a:r>
              <a:rPr lang="en-US" sz="2400">
                <a:latin typeface="Arial Rounded MT Bold" panose="020F0704030504030204" pitchFamily="34" charset="0"/>
              </a:rPr>
              <a:t>Physical Preparation</a:t>
            </a:r>
          </a:p>
          <a:p>
            <a:pPr lvl="1"/>
            <a:r>
              <a:rPr lang="en-US" sz="2200">
                <a:latin typeface="Arial Rounded MT Bold" panose="020F0704030504030204" pitchFamily="34" charset="0"/>
              </a:rPr>
              <a:t>Get plenty of rest</a:t>
            </a:r>
          </a:p>
          <a:p>
            <a:pPr lvl="1"/>
            <a:r>
              <a:rPr lang="en-US" sz="2200">
                <a:latin typeface="Arial Rounded MT Bold" panose="020F0704030504030204" pitchFamily="34" charset="0"/>
              </a:rPr>
              <a:t>Dress for success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>
                <a:latin typeface="Arial Rounded MT Bold" panose="020F0704030504030204" pitchFamily="34" charset="0"/>
              </a:rPr>
              <a:t>Mental Preparation</a:t>
            </a:r>
          </a:p>
          <a:p>
            <a:pPr lvl="1"/>
            <a:r>
              <a:rPr lang="en-US" sz="2200">
                <a:latin typeface="Arial Rounded MT Bold" panose="020F0704030504030204" pitchFamily="34" charset="0"/>
              </a:rPr>
              <a:t>Knowledge of company</a:t>
            </a:r>
          </a:p>
          <a:p>
            <a:pPr lvl="1"/>
            <a:r>
              <a:rPr lang="en-US" sz="2200">
                <a:latin typeface="Arial Rounded MT Bold" panose="020F0704030504030204" pitchFamily="34" charset="0"/>
              </a:rPr>
              <a:t>Practice a mock interview</a:t>
            </a:r>
          </a:p>
          <a:p>
            <a:pPr lvl="1">
              <a:buFont typeface="Wingdings" panose="05000000000000000000" pitchFamily="2" charset="2"/>
              <a:buNone/>
            </a:pPr>
            <a:endParaRPr lang="en-US" sz="2200">
              <a:latin typeface="Arial Rounded MT Bold" panose="020F0704030504030204" pitchFamily="34" charset="0"/>
            </a:endParaRPr>
          </a:p>
          <a:p>
            <a:r>
              <a:rPr lang="en-US" sz="2400">
                <a:latin typeface="Arial Rounded MT Bold" panose="020F0704030504030204" pitchFamily="34" charset="0"/>
              </a:rPr>
              <a:t>Written Preparation</a:t>
            </a:r>
          </a:p>
          <a:p>
            <a:pPr lvl="1"/>
            <a:r>
              <a:rPr lang="en-US" sz="2200">
                <a:latin typeface="Arial Rounded MT Bold" panose="020F0704030504030204" pitchFamily="34" charset="0"/>
              </a:rPr>
              <a:t>Take extra resumes, references, etc.</a:t>
            </a:r>
          </a:p>
          <a:p>
            <a:pPr lvl="1"/>
            <a:r>
              <a:rPr lang="en-US" sz="2200">
                <a:latin typeface="Arial Rounded MT Bold" panose="020F0704030504030204" pitchFamily="34" charset="0"/>
              </a:rPr>
              <a:t>Make notes</a:t>
            </a:r>
          </a:p>
          <a:p>
            <a:pPr lvl="1"/>
            <a:r>
              <a:rPr lang="en-US" sz="2200">
                <a:latin typeface="Arial Rounded MT Bold" panose="020F0704030504030204" pitchFamily="34" charset="0"/>
              </a:rPr>
              <a:t>Ask questions</a:t>
            </a:r>
          </a:p>
        </p:txBody>
      </p:sp>
    </p:spTree>
    <p:extLst>
      <p:ext uri="{BB962C8B-B14F-4D97-AF65-F5344CB8AC3E}">
        <p14:creationId xmlns:p14="http://schemas.microsoft.com/office/powerpoint/2010/main" val="267926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62093"/>
            <a:ext cx="10515600" cy="1351827"/>
          </a:xfrm>
        </p:spPr>
        <p:txBody>
          <a:bodyPr/>
          <a:lstStyle/>
          <a:p>
            <a:r>
              <a:rPr lang="en-IE" sz="3600" dirty="0">
                <a:latin typeface="Arial Rounded MT Bold" panose="020F0704030504030204" pitchFamily="34" charset="0"/>
              </a:rPr>
              <a:t>Preparation is the key to success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558340"/>
            <a:ext cx="7772400" cy="4584879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r>
              <a:rPr lang="en-IE" dirty="0">
                <a:latin typeface="Arial Rounded MT Bold" panose="020F0704030504030204" pitchFamily="34" charset="0"/>
              </a:rPr>
              <a:t>Review own skills, experiences and qualities</a:t>
            </a:r>
          </a:p>
          <a:p>
            <a:pPr lvl="2">
              <a:lnSpc>
                <a:spcPct val="90000"/>
              </a:lnSpc>
            </a:pPr>
            <a:r>
              <a:rPr lang="en-IE" dirty="0">
                <a:latin typeface="Arial Rounded MT Bold" panose="020F0704030504030204" pitchFamily="34" charset="0"/>
              </a:rPr>
              <a:t>Check CV</a:t>
            </a:r>
          </a:p>
          <a:p>
            <a:pPr lvl="2">
              <a:lnSpc>
                <a:spcPct val="90000"/>
              </a:lnSpc>
            </a:pPr>
            <a:r>
              <a:rPr lang="en-IE" dirty="0">
                <a:latin typeface="Arial Rounded MT Bold" panose="020F0704030504030204" pitchFamily="34" charset="0"/>
              </a:rPr>
              <a:t>Anticipate questions and identify relevant examples </a:t>
            </a:r>
          </a:p>
          <a:p>
            <a:pPr lvl="2">
              <a:lnSpc>
                <a:spcPct val="90000"/>
              </a:lnSpc>
            </a:pPr>
            <a:r>
              <a:rPr lang="en-IE" dirty="0">
                <a:latin typeface="Arial Rounded MT Bold" panose="020F0704030504030204" pitchFamily="34" charset="0"/>
              </a:rPr>
              <a:t>Prepare key selling points</a:t>
            </a:r>
          </a:p>
          <a:p>
            <a:pPr lvl="1">
              <a:lnSpc>
                <a:spcPct val="90000"/>
              </a:lnSpc>
            </a:pPr>
            <a:r>
              <a:rPr lang="en-IE" dirty="0">
                <a:latin typeface="Arial Rounded MT Bold" panose="020F0704030504030204" pitchFamily="34" charset="0"/>
              </a:rPr>
              <a:t>Research organisation</a:t>
            </a:r>
          </a:p>
          <a:p>
            <a:pPr lvl="2">
              <a:lnSpc>
                <a:spcPct val="90000"/>
              </a:lnSpc>
            </a:pPr>
            <a:r>
              <a:rPr lang="en-IE" dirty="0">
                <a:latin typeface="Arial Rounded MT Bold" panose="020F0704030504030204" pitchFamily="34" charset="0"/>
              </a:rPr>
              <a:t>Websites, reports, articles, company literature, </a:t>
            </a:r>
            <a:r>
              <a:rPr lang="en-IE" dirty="0" err="1">
                <a:latin typeface="Arial Rounded MT Bold" panose="020F0704030504030204" pitchFamily="34" charset="0"/>
              </a:rPr>
              <a:t>etc</a:t>
            </a:r>
            <a:endParaRPr lang="en-IE" dirty="0">
              <a:latin typeface="Arial Rounded MT Bold" panose="020F070403050403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IE" dirty="0">
                <a:latin typeface="Arial Rounded MT Bold" panose="020F0704030504030204" pitchFamily="34" charset="0"/>
              </a:rPr>
              <a:t>Contacts with knowledge of organisation or sector</a:t>
            </a:r>
          </a:p>
          <a:p>
            <a:pPr lvl="2">
              <a:lnSpc>
                <a:spcPct val="90000"/>
              </a:lnSpc>
            </a:pPr>
            <a:r>
              <a:rPr lang="en-IE" dirty="0">
                <a:latin typeface="Arial Rounded MT Bold" panose="020F0704030504030204" pitchFamily="34" charset="0"/>
              </a:rPr>
              <a:t>Relevant articles in the press</a:t>
            </a:r>
          </a:p>
          <a:p>
            <a:pPr lvl="2">
              <a:lnSpc>
                <a:spcPct val="90000"/>
              </a:lnSpc>
            </a:pPr>
            <a:r>
              <a:rPr lang="en-IE" dirty="0">
                <a:latin typeface="Arial Rounded MT Bold" panose="020F0704030504030204" pitchFamily="34" charset="0"/>
              </a:rPr>
              <a:t>Personal visit or telephone call</a:t>
            </a:r>
          </a:p>
          <a:p>
            <a:pPr lvl="1">
              <a:lnSpc>
                <a:spcPct val="90000"/>
              </a:lnSpc>
            </a:pPr>
            <a:r>
              <a:rPr lang="en-IE" dirty="0">
                <a:latin typeface="Arial Rounded MT Bold" panose="020F0704030504030204" pitchFamily="34" charset="0"/>
              </a:rPr>
              <a:t>Research job and occupational area</a:t>
            </a:r>
          </a:p>
          <a:p>
            <a:pPr lvl="2">
              <a:lnSpc>
                <a:spcPct val="90000"/>
              </a:lnSpc>
            </a:pPr>
            <a:r>
              <a:rPr lang="en-IE" dirty="0">
                <a:latin typeface="Arial Rounded MT Bold" panose="020F0704030504030204" pitchFamily="34" charset="0"/>
              </a:rPr>
              <a:t>Job description – or similar</a:t>
            </a:r>
          </a:p>
          <a:p>
            <a:pPr lvl="2">
              <a:lnSpc>
                <a:spcPct val="90000"/>
              </a:lnSpc>
            </a:pPr>
            <a:r>
              <a:rPr lang="en-IE" dirty="0">
                <a:latin typeface="Arial Rounded MT Bold" panose="020F0704030504030204" pitchFamily="34" charset="0"/>
              </a:rPr>
              <a:t>Current issues</a:t>
            </a:r>
          </a:p>
          <a:p>
            <a:pPr lvl="1">
              <a:lnSpc>
                <a:spcPct val="90000"/>
              </a:lnSpc>
            </a:pPr>
            <a:r>
              <a:rPr lang="en-IE" dirty="0">
                <a:latin typeface="Arial Rounded MT Bold" panose="020F0704030504030204" pitchFamily="34" charset="0"/>
              </a:rPr>
              <a:t>Prepare your questions</a:t>
            </a:r>
          </a:p>
          <a:p>
            <a:pPr lvl="1">
              <a:lnSpc>
                <a:spcPct val="90000"/>
              </a:lnSpc>
            </a:pPr>
            <a:r>
              <a:rPr lang="en-IE" dirty="0">
                <a:latin typeface="Arial Rounded MT Bold" panose="020F0704030504030204" pitchFamily="34" charset="0"/>
              </a:rPr>
              <a:t>Practice</a:t>
            </a:r>
          </a:p>
          <a:p>
            <a:pPr lvl="1">
              <a:lnSpc>
                <a:spcPct val="90000"/>
              </a:lnSpc>
            </a:pPr>
            <a:endParaRPr lang="en-IE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08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Rounded MT Bold" panose="020F0704030504030204" pitchFamily="34" charset="0"/>
              </a:rPr>
              <a:t>Types of Interviews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518" y="1600200"/>
            <a:ext cx="6229082" cy="4724400"/>
          </a:xfrm>
        </p:spPr>
        <p:txBody>
          <a:bodyPr/>
          <a:lstStyle/>
          <a:p>
            <a:r>
              <a:rPr lang="en-US" sz="3200" dirty="0">
                <a:latin typeface="Arial Rounded MT Bold" panose="020F0704030504030204" pitchFamily="34" charset="0"/>
              </a:rPr>
              <a:t>Basic/traditional interview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Telephone interview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Group interview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Interview during a meal or social occasion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Serial interview</a:t>
            </a:r>
          </a:p>
        </p:txBody>
      </p:sp>
      <p:pic>
        <p:nvPicPr>
          <p:cNvPr id="12292" name="Picture 4" descr="MCj029495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1766</Words>
  <Application>Microsoft Office PowerPoint</Application>
  <PresentationFormat>Widescreen</PresentationFormat>
  <Paragraphs>358</Paragraphs>
  <Slides>47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Arial Rounded MT Bold</vt:lpstr>
      <vt:lpstr>Calibri</vt:lpstr>
      <vt:lpstr>Calibri Light</vt:lpstr>
      <vt:lpstr>TAB_Reginet</vt:lpstr>
      <vt:lpstr>Times New Roman</vt:lpstr>
      <vt:lpstr>Wingdings</vt:lpstr>
      <vt:lpstr>Wingdings 2</vt:lpstr>
      <vt:lpstr>Office Theme</vt:lpstr>
      <vt:lpstr>Skills and Techniques</vt:lpstr>
      <vt:lpstr>Meaning of an interview</vt:lpstr>
      <vt:lpstr>Objectives of Interview</vt:lpstr>
      <vt:lpstr>Facts of Interviewing</vt:lpstr>
      <vt:lpstr>Know Yourself</vt:lpstr>
      <vt:lpstr>Know the Employer</vt:lpstr>
      <vt:lpstr>Interview Preparation</vt:lpstr>
      <vt:lpstr>Preparation is the key to success</vt:lpstr>
      <vt:lpstr>Types of Interviews</vt:lpstr>
      <vt:lpstr>5 Stages Interview Process</vt:lpstr>
      <vt:lpstr>Interview Process</vt:lpstr>
      <vt:lpstr>Interview Process</vt:lpstr>
      <vt:lpstr>STAR Technique</vt:lpstr>
      <vt:lpstr>Tips for Successful Interviewing</vt:lpstr>
      <vt:lpstr>Tips for Successful Interviewing</vt:lpstr>
      <vt:lpstr>Watch the Body Language</vt:lpstr>
      <vt:lpstr>Typical Questions</vt:lpstr>
      <vt:lpstr>Competency-based Interviews</vt:lpstr>
      <vt:lpstr>Preparing for Competency Interview</vt:lpstr>
      <vt:lpstr>Matching Skills to Requirements</vt:lpstr>
      <vt:lpstr>Your Answers</vt:lpstr>
      <vt:lpstr>Qualities Employers Seek</vt:lpstr>
      <vt:lpstr>Competencies required by  Company</vt:lpstr>
      <vt:lpstr>PowerPoint Presentation</vt:lpstr>
      <vt:lpstr>Your Questions</vt:lpstr>
      <vt:lpstr>Interview Marking Sheet</vt:lpstr>
      <vt:lpstr>Interview Rating Scale</vt:lpstr>
      <vt:lpstr>What creates a bad impression</vt:lpstr>
      <vt:lpstr>After the Interview</vt:lpstr>
      <vt:lpstr>Telephone Interviews</vt:lpstr>
      <vt:lpstr>Other Types  Of Interviews</vt:lpstr>
      <vt:lpstr>Interview preparation</vt:lpstr>
      <vt:lpstr>Before The Interview</vt:lpstr>
      <vt:lpstr>Tips Regarding Attire (Men)</vt:lpstr>
      <vt:lpstr>PowerPoint Presentation</vt:lpstr>
      <vt:lpstr>PowerPoint Presentation</vt:lpstr>
      <vt:lpstr>Who Would You Hire?</vt:lpstr>
      <vt:lpstr>Tips Regarding Attire (Women)</vt:lpstr>
      <vt:lpstr>PowerPoint Presentation</vt:lpstr>
      <vt:lpstr>PowerPoint Presentation</vt:lpstr>
      <vt:lpstr>Starting The Interview</vt:lpstr>
      <vt:lpstr>Standard Interview Questions</vt:lpstr>
      <vt:lpstr>The five most important factors interviewers considered when hiring</vt:lpstr>
      <vt:lpstr>Ask Questions</vt:lpstr>
      <vt:lpstr>Graceful Exits</vt:lpstr>
      <vt:lpstr>After the Interview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Ganesasubramanian R</dc:creator>
  <cp:lastModifiedBy>Ganesasubramanian R</cp:lastModifiedBy>
  <cp:revision>17</cp:revision>
  <dcterms:created xsi:type="dcterms:W3CDTF">2017-12-06T10:52:05Z</dcterms:created>
  <dcterms:modified xsi:type="dcterms:W3CDTF">2017-12-07T01:56:53Z</dcterms:modified>
</cp:coreProperties>
</file>